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8.svg" ContentType="image/svg+xml"/>
  <Override PartName="/ppt/media/image21.svg" ContentType="image/svg+xml"/>
  <Override PartName="/ppt/media/image23.svg" ContentType="image/svg+xml"/>
  <Override PartName="/ppt/media/image25.svg" ContentType="image/svg+xml"/>
  <Override PartName="/ppt/media/image28.svg" ContentType="image/svg+xml"/>
  <Override PartName="/ppt/media/image30.svg" ContentType="image/svg+xml"/>
  <Override PartName="/ppt/media/image32.svg" ContentType="image/svg+xml"/>
  <Override PartName="/ppt/media/image3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284" r:id="rId3"/>
    <p:sldId id="327" r:id="rId5"/>
    <p:sldId id="264" r:id="rId6"/>
    <p:sldId id="351" r:id="rId7"/>
    <p:sldId id="478" r:id="rId8"/>
    <p:sldId id="479" r:id="rId9"/>
    <p:sldId id="480" r:id="rId10"/>
    <p:sldId id="481" r:id="rId11"/>
    <p:sldId id="483" r:id="rId12"/>
    <p:sldId id="485" r:id="rId13"/>
    <p:sldId id="486" r:id="rId14"/>
    <p:sldId id="329" r:id="rId15"/>
    <p:sldId id="530" r:id="rId16"/>
    <p:sldId id="436" r:id="rId17"/>
    <p:sldId id="533" r:id="rId18"/>
    <p:sldId id="534" r:id="rId19"/>
    <p:sldId id="331" r:id="rId20"/>
    <p:sldId id="532" r:id="rId21"/>
    <p:sldId id="535" r:id="rId22"/>
    <p:sldId id="536" r:id="rId23"/>
    <p:sldId id="333" r:id="rId24"/>
    <p:sldId id="560" r:id="rId25"/>
    <p:sldId id="578" r:id="rId26"/>
    <p:sldId id="562" r:id="rId27"/>
    <p:sldId id="563" r:id="rId28"/>
    <p:sldId id="564" r:id="rId29"/>
    <p:sldId id="565" r:id="rId30"/>
    <p:sldId id="566" r:id="rId31"/>
    <p:sldId id="567" r:id="rId32"/>
    <p:sldId id="568" r:id="rId33"/>
    <p:sldId id="569" r:id="rId34"/>
    <p:sldId id="570" r:id="rId35"/>
    <p:sldId id="571" r:id="rId36"/>
    <p:sldId id="572" r:id="rId37"/>
    <p:sldId id="573" r:id="rId38"/>
    <p:sldId id="574" r:id="rId39"/>
    <p:sldId id="575" r:id="rId40"/>
    <p:sldId id="576" r:id="rId41"/>
    <p:sldId id="577" r:id="rId42"/>
    <p:sldId id="283" r:id="rId43"/>
  </p:sldIdLst>
  <p:sldSz cx="12192000" cy="6858000"/>
  <p:notesSz cx="6858000" cy="9144000"/>
  <p:embeddedFontLst>
    <p:embeddedFont>
      <p:font typeface="微软雅黑" panose="020B0503020204020204" pitchFamily="34" charset="-122"/>
      <p:regular r:id="rId48"/>
    </p:embeddedFont>
    <p:embeddedFont>
      <p:font typeface="微软雅黑 Light" panose="020B0502040204020203" pitchFamily="34" charset="-122"/>
      <p:regular r:id="rId49"/>
    </p:embeddedFont>
    <p:embeddedFont>
      <p:font typeface="Agency FB" panose="020B0503020202020204" pitchFamily="34" charset="0"/>
      <p:regular r:id="rId50"/>
      <p:bold r:id="rId51"/>
    </p:embeddedFont>
    <p:embeddedFont>
      <p:font typeface="优设标题黑" panose="00000500000000000000" pitchFamily="2" charset="-122"/>
      <p:regular r:id="rId52"/>
    </p:embeddedFont>
    <p:embeddedFont>
      <p:font typeface="Calibri" panose="020F0502020204030204"/>
      <p:regular r:id="rId53"/>
      <p:bold r:id="rId54"/>
      <p:italic r:id="rId55"/>
      <p:boldItalic r:id="rId56"/>
    </p:embeddedFont>
    <p:embeddedFont>
      <p:font typeface="庞门正道标题体" panose="02010600030101010101" pitchFamily="2" charset="-122"/>
      <p:regular r:id="rId57"/>
    </p:embeddedFont>
    <p:embeddedFont>
      <p:font typeface="等线 Light" panose="02010600030101010101" charset="-122"/>
      <p:regular r:id="rId58"/>
    </p:embeddedFont>
    <p:embeddedFont>
      <p:font typeface="等线" panose="02010600030101010101" charset="-122"/>
      <p:regular r:id="rId59"/>
    </p:embeddedFont>
  </p:embeddedFontLst>
  <p:custDataLst>
    <p:tags r:id="rId6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徐 莹" initials="徐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6B20"/>
    <a:srgbClr val="F1F4FA"/>
    <a:srgbClr val="F6F8FC"/>
    <a:srgbClr val="EFF2F4"/>
    <a:srgbClr val="E1E6E9"/>
    <a:srgbClr val="302D36"/>
    <a:srgbClr val="E3E5EB"/>
    <a:srgbClr val="F4F6FD"/>
    <a:srgbClr val="BA1219"/>
    <a:srgbClr val="BEC0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32" autoAdjust="0"/>
    <p:restoredTop sz="94686"/>
  </p:normalViewPr>
  <p:slideViewPr>
    <p:cSldViewPr snapToGrid="0">
      <p:cViewPr varScale="1">
        <p:scale>
          <a:sx n="63" d="100"/>
          <a:sy n="63" d="100"/>
        </p:scale>
        <p:origin x="960" y="48"/>
      </p:cViewPr>
      <p:guideLst>
        <p:guide orient="horz" pos="364"/>
        <p:guide pos="512"/>
        <p:guide pos="7100"/>
        <p:guide orient="horz" pos="37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0" Type="http://schemas.openxmlformats.org/officeDocument/2006/relationships/tags" Target="tags/tag32.xml"/><Relationship Id="rId6" Type="http://schemas.openxmlformats.org/officeDocument/2006/relationships/slide" Target="slides/slide3.xml"/><Relationship Id="rId59" Type="http://schemas.openxmlformats.org/officeDocument/2006/relationships/font" Target="fonts/font12.fntdata"/><Relationship Id="rId58" Type="http://schemas.openxmlformats.org/officeDocument/2006/relationships/font" Target="fonts/font11.fntdata"/><Relationship Id="rId57" Type="http://schemas.openxmlformats.org/officeDocument/2006/relationships/font" Target="fonts/font10.fntdata"/><Relationship Id="rId56" Type="http://schemas.openxmlformats.org/officeDocument/2006/relationships/font" Target="fonts/font9.fntdata"/><Relationship Id="rId55" Type="http://schemas.openxmlformats.org/officeDocument/2006/relationships/font" Target="fonts/font8.fntdata"/><Relationship Id="rId54" Type="http://schemas.openxmlformats.org/officeDocument/2006/relationships/font" Target="fonts/font7.fntdata"/><Relationship Id="rId53" Type="http://schemas.openxmlformats.org/officeDocument/2006/relationships/font" Target="fonts/font6.fntdata"/><Relationship Id="rId52" Type="http://schemas.openxmlformats.org/officeDocument/2006/relationships/font" Target="fonts/font5.fntdata"/><Relationship Id="rId51" Type="http://schemas.openxmlformats.org/officeDocument/2006/relationships/font" Target="fonts/font4.fntdata"/><Relationship Id="rId50" Type="http://schemas.openxmlformats.org/officeDocument/2006/relationships/font" Target="fonts/font3.fntdata"/><Relationship Id="rId5" Type="http://schemas.openxmlformats.org/officeDocument/2006/relationships/slide" Target="slides/slide2.xml"/><Relationship Id="rId49" Type="http://schemas.openxmlformats.org/officeDocument/2006/relationships/font" Target="fonts/font2.fntdata"/><Relationship Id="rId48" Type="http://schemas.openxmlformats.org/officeDocument/2006/relationships/font" Target="fonts/font1.fntdata"/><Relationship Id="rId47" Type="http://schemas.openxmlformats.org/officeDocument/2006/relationships/commentAuthors" Target="commentAuthors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85E012-C334-402D-B613-AF231B29B0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A24FEC-7483-462E-BE7F-85BB0E7286F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24FEC-7483-462E-BE7F-85BB0E7286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24FEC-7483-462E-BE7F-85BB0E7286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24FEC-7483-462E-BE7F-85BB0E7286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24FEC-7483-462E-BE7F-85BB0E7286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24FEC-7483-462E-BE7F-85BB0E7286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24FEC-7483-462E-BE7F-85BB0E7286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24FEC-7483-462E-BE7F-85BB0E7286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8" y="5"/>
            <a:ext cx="12191984" cy="6857991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24" name="矩形 123"/>
          <p:cNvSpPr/>
          <p:nvPr userDrawn="1"/>
        </p:nvSpPr>
        <p:spPr>
          <a:xfrm>
            <a:off x="-17190" y="0"/>
            <a:ext cx="12192000" cy="6858000"/>
          </a:xfrm>
          <a:prstGeom prst="rect">
            <a:avLst/>
          </a:prstGeom>
          <a:solidFill>
            <a:srgbClr val="F4F6FD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1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4FA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133" name="图片 132"/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16047" y="3980406"/>
            <a:ext cx="12192000" cy="605035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4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8F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pitchFamily="34" charset="-122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4FA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28" name="图片 27"/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122" y="-3662621"/>
            <a:ext cx="12192000" cy="60503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0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99" y="-8313"/>
            <a:ext cx="1231900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 userDrawn="1"/>
        </p:nvSpPr>
        <p:spPr>
          <a:xfrm>
            <a:off x="9895885" y="6179547"/>
            <a:ext cx="2164080" cy="275590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algn="ctr"/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武汉噢易云计算股份有限公司</a:t>
            </a:r>
            <a:endParaRPr lang="zh-CN" altLang="en-US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0586678" y="6364931"/>
            <a:ext cx="1469390" cy="275590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algn="ctr"/>
            <a:r>
              <a:rPr lang="en-US" altLang="zh-CN" sz="1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www.os-easy.com</a:t>
            </a:r>
            <a:endParaRPr lang="zh-CN" altLang="en-US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04800" y="4237567"/>
            <a:ext cx="1422400" cy="243417"/>
          </a:xfrm>
        </p:spPr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082800" y="4237567"/>
            <a:ext cx="1930400" cy="24341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68800" y="4237567"/>
            <a:ext cx="1422400" cy="243417"/>
          </a:xfrm>
        </p:spPr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799"/>
            <a:ext cx="3556000" cy="230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zh-CN" altLang="en-US" sz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  <a:endParaRPr lang="en-US" altLang="zh-CN" sz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8.svg"/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9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25.svg"/><Relationship Id="rId7" Type="http://schemas.openxmlformats.org/officeDocument/2006/relationships/image" Target="../media/image24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Relationship Id="rId3" Type="http://schemas.openxmlformats.org/officeDocument/2006/relationships/image" Target="../media/image20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34.svg"/><Relationship Id="rId7" Type="http://schemas.openxmlformats.org/officeDocument/2006/relationships/image" Target="../media/image33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1" Type="http://schemas.openxmlformats.org/officeDocument/2006/relationships/slideLayout" Target="../slideLayouts/slideLayout6.xml"/><Relationship Id="rId10" Type="http://schemas.openxmlformats.org/officeDocument/2006/relationships/image" Target="../media/image18.svg"/><Relationship Id="rId1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image" Target="../media/image37.png"/><Relationship Id="rId6" Type="http://schemas.openxmlformats.org/officeDocument/2006/relationships/tags" Target="../tags/tag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5" Type="http://schemas.openxmlformats.org/officeDocument/2006/relationships/slideLayout" Target="../slideLayouts/slideLayout6.xml"/><Relationship Id="rId14" Type="http://schemas.openxmlformats.org/officeDocument/2006/relationships/tags" Target="../tags/tag15.xml"/><Relationship Id="rId13" Type="http://schemas.openxmlformats.org/officeDocument/2006/relationships/tags" Target="../tags/tag14.xml"/><Relationship Id="rId12" Type="http://schemas.openxmlformats.org/officeDocument/2006/relationships/tags" Target="../tags/tag13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tags" Target="../tags/tag16.xml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40.png"/><Relationship Id="rId7" Type="http://schemas.openxmlformats.org/officeDocument/2006/relationships/tags" Target="../tags/tag18.xml"/><Relationship Id="rId6" Type="http://schemas.openxmlformats.org/officeDocument/2006/relationships/image" Target="../media/image39.png"/><Relationship Id="rId5" Type="http://schemas.openxmlformats.org/officeDocument/2006/relationships/tags" Target="../tags/tag17.xml"/><Relationship Id="rId4" Type="http://schemas.openxmlformats.org/officeDocument/2006/relationships/image" Target="../media/image38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tags" Target="../tags/tag19.xml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6.xml"/><Relationship Id="rId1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44.png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image" Target="../media/image43.png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椭圆 392"/>
          <p:cNvSpPr/>
          <p:nvPr/>
        </p:nvSpPr>
        <p:spPr>
          <a:xfrm>
            <a:off x="2575560" y="606538"/>
            <a:ext cx="7040880" cy="7040880"/>
          </a:xfrm>
          <a:prstGeom prst="ellipse">
            <a:avLst/>
          </a:prstGeom>
          <a:noFill/>
          <a:ln>
            <a:gradFill>
              <a:gsLst>
                <a:gs pos="0">
                  <a:srgbClr val="FD6B20">
                    <a:alpha val="20000"/>
                  </a:srgbClr>
                </a:gs>
                <a:gs pos="47000">
                  <a:srgbClr val="FD6B20">
                    <a:alpha val="0"/>
                  </a:srgbClr>
                </a:gs>
                <a:gs pos="100000">
                  <a:srgbClr val="FD6B20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阿里巴巴普惠体 Light" panose="00020600040101010101" charset="-122"/>
              <a:cs typeface="+mn-cs"/>
            </a:endParaRPr>
          </a:p>
        </p:txBody>
      </p:sp>
      <p:sp>
        <p:nvSpPr>
          <p:cNvPr id="394" name="椭圆 393"/>
          <p:cNvSpPr/>
          <p:nvPr/>
        </p:nvSpPr>
        <p:spPr>
          <a:xfrm>
            <a:off x="451351" y="-1327171"/>
            <a:ext cx="11289298" cy="11289298"/>
          </a:xfrm>
          <a:prstGeom prst="ellipse">
            <a:avLst/>
          </a:prstGeom>
          <a:noFill/>
          <a:ln>
            <a:gradFill>
              <a:gsLst>
                <a:gs pos="0">
                  <a:srgbClr val="FD6B20">
                    <a:alpha val="20000"/>
                  </a:srgbClr>
                </a:gs>
                <a:gs pos="47000">
                  <a:srgbClr val="FD6B20">
                    <a:alpha val="0"/>
                  </a:srgbClr>
                </a:gs>
                <a:gs pos="100000">
                  <a:srgbClr val="FD6B20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阿里巴巴普惠体 Light" panose="00020600040101010101" charset="-122"/>
              <a:cs typeface="+mn-cs"/>
            </a:endParaRPr>
          </a:p>
        </p:txBody>
      </p:sp>
      <p:sp>
        <p:nvSpPr>
          <p:cNvPr id="395" name="椭圆 394"/>
          <p:cNvSpPr/>
          <p:nvPr/>
        </p:nvSpPr>
        <p:spPr>
          <a:xfrm>
            <a:off x="1829889" y="-139133"/>
            <a:ext cx="8532222" cy="8532222"/>
          </a:xfrm>
          <a:prstGeom prst="ellipse">
            <a:avLst/>
          </a:prstGeom>
          <a:noFill/>
          <a:ln>
            <a:gradFill>
              <a:gsLst>
                <a:gs pos="0">
                  <a:srgbClr val="FD6B20">
                    <a:alpha val="20000"/>
                  </a:srgbClr>
                </a:gs>
                <a:gs pos="47000">
                  <a:srgbClr val="FD6B20">
                    <a:alpha val="0"/>
                  </a:srgbClr>
                </a:gs>
                <a:gs pos="100000">
                  <a:srgbClr val="FD6B20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阿里巴巴普惠体 Light" panose="00020600040101010101" charset="-122"/>
              <a:cs typeface="+mn-cs"/>
            </a:endParaRPr>
          </a:p>
        </p:txBody>
      </p:sp>
      <p:sp>
        <p:nvSpPr>
          <p:cNvPr id="396" name="文本框 395"/>
          <p:cNvSpPr txBox="1"/>
          <p:nvPr/>
        </p:nvSpPr>
        <p:spPr>
          <a:xfrm>
            <a:off x="-199898" y="1129351"/>
            <a:ext cx="12925129" cy="433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13800" b="1" i="1" dirty="0">
                <a:ln w="9525">
                  <a:gradFill>
                    <a:gsLst>
                      <a:gs pos="0">
                        <a:srgbClr val="FD6B20">
                          <a:alpha val="17000"/>
                        </a:srgbClr>
                      </a:gs>
                      <a:gs pos="85000">
                        <a:srgbClr val="FD6B20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latin typeface="Avenir Black Oblique" panose="02000503020000020003" pitchFamily="2" charset="0"/>
                <a:ea typeface="腾讯体 W7" panose="020C08030202040F0204" pitchFamily="34" charset="-122"/>
                <a:sym typeface="Agency FB" panose="020B0503020202020204" pitchFamily="34" charset="0"/>
              </a:rPr>
              <a:t>ECOMMERCE</a:t>
            </a:r>
            <a:endParaRPr kumimoji="0" lang="zh-CN" altLang="en-US" sz="13800" b="1" i="1" u="none" strike="noStrike" kern="1200" cap="none" spc="0" normalizeH="0" baseline="0" noProof="0" dirty="0">
              <a:ln w="9525">
                <a:gradFill>
                  <a:gsLst>
                    <a:gs pos="0">
                      <a:srgbClr val="FD6B20">
                        <a:alpha val="17000"/>
                      </a:srgbClr>
                    </a:gs>
                    <a:gs pos="85000">
                      <a:srgbClr val="FD6B20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effectLst/>
              <a:uLnTx/>
              <a:uFillTx/>
              <a:latin typeface="Avenir Black Oblique" panose="02000503020000020003" pitchFamily="2" charset="0"/>
              <a:ea typeface="腾讯体 W7" panose="020C08030202040F0204" pitchFamily="34" charset="-122"/>
              <a:sym typeface="Agency FB" panose="020B0503020202020204" pitchFamily="34" charset="0"/>
            </a:endParaRPr>
          </a:p>
        </p:txBody>
      </p:sp>
      <p:cxnSp>
        <p:nvCxnSpPr>
          <p:cNvPr id="401" name="直接连接符 43"/>
          <p:cNvCxnSpPr/>
          <p:nvPr/>
        </p:nvCxnSpPr>
        <p:spPr>
          <a:xfrm>
            <a:off x="2810028" y="3839246"/>
            <a:ext cx="1433759" cy="0"/>
          </a:xfrm>
          <a:prstGeom prst="line">
            <a:avLst/>
          </a:prstGeom>
          <a:ln w="19050">
            <a:gradFill>
              <a:gsLst>
                <a:gs pos="0">
                  <a:srgbClr val="FD6B20">
                    <a:alpha val="0"/>
                  </a:srgbClr>
                </a:gs>
                <a:gs pos="100000">
                  <a:srgbClr val="FD6B2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直接连接符 46"/>
          <p:cNvCxnSpPr/>
          <p:nvPr/>
        </p:nvCxnSpPr>
        <p:spPr>
          <a:xfrm>
            <a:off x="7598034" y="3896258"/>
            <a:ext cx="1826736" cy="0"/>
          </a:xfrm>
          <a:prstGeom prst="line">
            <a:avLst/>
          </a:prstGeom>
          <a:ln w="19050">
            <a:gradFill>
              <a:gsLst>
                <a:gs pos="0">
                  <a:srgbClr val="FD6B20">
                    <a:alpha val="0"/>
                  </a:srgbClr>
                </a:gs>
                <a:gs pos="100000">
                  <a:srgbClr val="FD6B2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直接连接符 47"/>
          <p:cNvCxnSpPr/>
          <p:nvPr/>
        </p:nvCxnSpPr>
        <p:spPr>
          <a:xfrm>
            <a:off x="8234726" y="1791018"/>
            <a:ext cx="1593429" cy="0"/>
          </a:xfrm>
          <a:prstGeom prst="line">
            <a:avLst/>
          </a:prstGeom>
          <a:ln w="28575">
            <a:gradFill>
              <a:gsLst>
                <a:gs pos="0">
                  <a:srgbClr val="FD6B20">
                    <a:alpha val="0"/>
                  </a:srgbClr>
                </a:gs>
                <a:gs pos="100000">
                  <a:srgbClr val="FD6B2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直接连接符 50"/>
          <p:cNvCxnSpPr/>
          <p:nvPr/>
        </p:nvCxnSpPr>
        <p:spPr>
          <a:xfrm>
            <a:off x="9084014" y="2827122"/>
            <a:ext cx="1593429" cy="0"/>
          </a:xfrm>
          <a:prstGeom prst="line">
            <a:avLst/>
          </a:prstGeom>
          <a:ln w="38100">
            <a:gradFill>
              <a:gsLst>
                <a:gs pos="0">
                  <a:srgbClr val="FD6B20">
                    <a:alpha val="0"/>
                  </a:srgbClr>
                </a:gs>
                <a:gs pos="100000">
                  <a:srgbClr val="FD6B2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直接连接符 51"/>
          <p:cNvCxnSpPr/>
          <p:nvPr/>
        </p:nvCxnSpPr>
        <p:spPr>
          <a:xfrm>
            <a:off x="5030729" y="4112343"/>
            <a:ext cx="2249474" cy="0"/>
          </a:xfrm>
          <a:prstGeom prst="line">
            <a:avLst/>
          </a:prstGeom>
          <a:ln w="31750">
            <a:gradFill>
              <a:gsLst>
                <a:gs pos="0">
                  <a:srgbClr val="FD6B20">
                    <a:alpha val="0"/>
                  </a:srgbClr>
                </a:gs>
                <a:gs pos="100000">
                  <a:srgbClr val="FD6B2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直接连接符 52"/>
          <p:cNvCxnSpPr/>
          <p:nvPr/>
        </p:nvCxnSpPr>
        <p:spPr>
          <a:xfrm>
            <a:off x="2215375" y="1791018"/>
            <a:ext cx="1311533" cy="0"/>
          </a:xfrm>
          <a:prstGeom prst="line">
            <a:avLst/>
          </a:prstGeom>
          <a:ln w="12700">
            <a:gradFill>
              <a:gsLst>
                <a:gs pos="0">
                  <a:srgbClr val="FD6B20">
                    <a:alpha val="0"/>
                  </a:srgbClr>
                </a:gs>
                <a:gs pos="100000">
                  <a:srgbClr val="FD6B2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矩形 410"/>
          <p:cNvSpPr/>
          <p:nvPr/>
        </p:nvSpPr>
        <p:spPr>
          <a:xfrm>
            <a:off x="2567046" y="1594739"/>
            <a:ext cx="6767195" cy="14452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86677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8800" dirty="0">
                <a:solidFill>
                  <a:srgbClr val="302D36"/>
                </a:solidFill>
                <a:effectLst>
                  <a:outerShdw blurRad="165100" dist="38100" dir="5400000" algn="ctr" rotWithShape="0">
                    <a:prstClr val="black">
                      <a:alpha val="34000"/>
                    </a:prst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cs typeface="阿里巴巴普惠体 Medium" panose="00020600040101010101" pitchFamily="18" charset="-122"/>
              </a:rPr>
              <a:t>噢易云</a:t>
            </a:r>
            <a:r>
              <a:rPr lang="en-US" altLang="zh-CN" sz="8800" dirty="0">
                <a:solidFill>
                  <a:srgbClr val="302D36"/>
                </a:solidFill>
                <a:effectLst>
                  <a:outerShdw blurRad="165100" dist="38100" dir="5400000" algn="ctr" rotWithShape="0">
                    <a:prstClr val="black">
                      <a:alpha val="34000"/>
                    </a:prst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cs typeface="阿里巴巴普惠体 Medium" panose="00020600040101010101" pitchFamily="18" charset="-122"/>
              </a:rPr>
              <a:t>2024</a:t>
            </a:r>
            <a:endParaRPr lang="zh-CN" altLang="en-US" sz="8800" dirty="0">
              <a:solidFill>
                <a:srgbClr val="302D36"/>
              </a:solidFill>
              <a:effectLst>
                <a:outerShdw blurRad="165100" dist="38100" dir="5400000" algn="ctr" rotWithShape="0">
                  <a:prstClr val="black">
                    <a:alpha val="34000"/>
                  </a:prst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  <a:cs typeface="阿里巴巴普惠体 Medium" panose="00020600040101010101" pitchFamily="18" charset="-122"/>
            </a:endParaRPr>
          </a:p>
        </p:txBody>
      </p:sp>
      <p:sp>
        <p:nvSpPr>
          <p:cNvPr id="413" name="平行四边形 412"/>
          <p:cNvSpPr/>
          <p:nvPr/>
        </p:nvSpPr>
        <p:spPr>
          <a:xfrm>
            <a:off x="2967355" y="2935605"/>
            <a:ext cx="2630805" cy="682625"/>
          </a:xfrm>
          <a:prstGeom prst="parallelogram">
            <a:avLst/>
          </a:prstGeom>
          <a:gradFill>
            <a:gsLst>
              <a:gs pos="0">
                <a:srgbClr val="FD6B20">
                  <a:alpha val="2000"/>
                </a:srgbClr>
              </a:gs>
              <a:gs pos="100000">
                <a:srgbClr val="FD6B20">
                  <a:alpha val="2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99" tIns="43349" rIns="86699" bIns="43349" numCol="1" spcCol="0" rtlCol="0" fromWordArt="0" anchor="ctr" anchorCtr="0" forceAA="0" compatLnSpc="1">
            <a:noAutofit/>
          </a:bodyPr>
          <a:lstStyle/>
          <a:p>
            <a:pPr marL="0" marR="0" lvl="0" indent="0" algn="ctr" defTabSz="8667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70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5" name="矩形 414"/>
          <p:cNvSpPr/>
          <p:nvPr/>
        </p:nvSpPr>
        <p:spPr>
          <a:xfrm>
            <a:off x="5616908" y="2672280"/>
            <a:ext cx="4246880" cy="13220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86677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8000" dirty="0">
                <a:solidFill>
                  <a:srgbClr val="FD6B20"/>
                </a:solidFill>
                <a:effectLst>
                  <a:outerShdw blurRad="165100" dist="38100" dir="5400000" algn="ctr" rotWithShape="0">
                    <a:srgbClr val="FD6B20">
                      <a:alpha val="34000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cs typeface="阿里巴巴普惠体 Medium" panose="00020600040101010101" pitchFamily="18" charset="-122"/>
              </a:rPr>
              <a:t>校招启动</a:t>
            </a:r>
            <a:endParaRPr lang="zh-CN" altLang="en-US" sz="8000" dirty="0">
              <a:solidFill>
                <a:srgbClr val="FD6B20"/>
              </a:solidFill>
              <a:effectLst>
                <a:outerShdw blurRad="165100" dist="38100" dir="5400000" algn="ctr" rotWithShape="0">
                  <a:srgbClr val="FD6B20">
                    <a:alpha val="34000"/>
                  </a:srgb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  <a:cs typeface="阿里巴巴普惠体 Medium" panose="00020600040101010101" pitchFamily="18" charset="-122"/>
            </a:endParaRPr>
          </a:p>
        </p:txBody>
      </p:sp>
      <p:pic>
        <p:nvPicPr>
          <p:cNvPr id="2" name="图片 1" descr="噢易云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8905" y="3119120"/>
            <a:ext cx="1265555" cy="42926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3938672" y="4373359"/>
            <a:ext cx="4486910" cy="680720"/>
            <a:chOff x="3938672" y="4182859"/>
            <a:chExt cx="4486910" cy="680720"/>
          </a:xfrm>
        </p:grpSpPr>
        <p:sp>
          <p:nvSpPr>
            <p:cNvPr id="4" name="文本框 3"/>
            <p:cNvSpPr txBox="1"/>
            <p:nvPr/>
          </p:nvSpPr>
          <p:spPr>
            <a:xfrm>
              <a:off x="4243472" y="4182859"/>
              <a:ext cx="3898265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sym typeface="+mn-ea"/>
                </a:rPr>
                <a:t>武汉噢易云计算股份有限公司</a:t>
              </a:r>
              <a:endParaRPr kumimoji="1"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938672" y="4587989"/>
              <a:ext cx="4486910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kumimoji="1" lang="en-US" altLang="en-GB" sz="800" i="1" dirty="0">
                  <a:ln w="1270">
                    <a:noFill/>
                  </a:ln>
                  <a:solidFill>
                    <a:srgbClr val="302D36">
                      <a:alpha val="22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OS-EASYGOUPHOLDINGLTD.</a:t>
              </a:r>
              <a:r>
                <a:rPr kumimoji="1" lang="en-GB" altLang="zh-CN" sz="800" i="1" dirty="0">
                  <a:ln w="1270">
                    <a:noFill/>
                  </a:ln>
                  <a:solidFill>
                    <a:srgbClr val="302D36">
                      <a:alpha val="22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. </a:t>
              </a:r>
              <a:endParaRPr kumimoji="1" lang="zh-CN" altLang="en-US" sz="800" i="1" dirty="0">
                <a:ln w="1270">
                  <a:noFill/>
                </a:ln>
                <a:solidFill>
                  <a:srgbClr val="302D36">
                    <a:alpha val="22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765836" y="151392"/>
            <a:ext cx="557561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DF45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市场供需整体状况</a:t>
            </a:r>
            <a:r>
              <a:rPr lang="en-US" altLang="zh-CN" sz="2400" b="1" dirty="0">
                <a:solidFill>
                  <a:srgbClr val="DF45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rgbClr val="DF45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企业端</a:t>
            </a:r>
            <a:endParaRPr lang="zh-CN" altLang="en-US" sz="2400" b="1" dirty="0">
              <a:solidFill>
                <a:srgbClr val="DF45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4030" y="937895"/>
            <a:ext cx="88620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企业端</a:t>
            </a:r>
            <a:r>
              <a:rPr lang="en-US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提供“专项岗位技能”和“企业产品”培训</a:t>
            </a:r>
            <a:endParaRPr lang="zh-CN" altLang="en-US" sz="1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229350" y="2037715"/>
            <a:ext cx="5450840" cy="3830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应届生初入职场，缺乏工作经验，为使应届生快速转变角色与心态，了解公司情况和企业文化，熟悉公司的产品知识、工作流程及操作规范，企业为应届生提供内容丰富的培训。</a:t>
            </a:r>
            <a:endParaRPr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其中企业向新入职大学生提供“专项岗位技能”和“企业产品”培训的比例较高，分别为81.4%和77.3%。</a:t>
            </a:r>
            <a:endParaRPr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超过六成企业没有明确为应届生制定职业规划的意愿，企业对应届生职业规划重视度尚有待提升。</a:t>
            </a:r>
            <a:endParaRPr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84910" y="5944235"/>
            <a:ext cx="4330065" cy="3733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ts val="2200"/>
              </a:lnSpc>
              <a:buClrTx/>
              <a:buSzTx/>
              <a:buNone/>
            </a:pPr>
            <a:r>
              <a:rPr lang="en-US" altLang="zh-CN" sz="1465" i="1" dirty="0">
                <a:solidFill>
                  <a:prstClr val="black"/>
                </a:solidFill>
                <a:latin typeface="+mn-ea"/>
              </a:rPr>
              <a:t>企业为应届生提供的主要培训项目</a:t>
            </a:r>
            <a:endParaRPr lang="en-US" altLang="zh-CN" sz="1465" i="1" dirty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0245" y="1694815"/>
            <a:ext cx="5048250" cy="382905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739589" y="107365"/>
            <a:ext cx="557561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DF45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市场供需整体状况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小结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9560" y="960120"/>
            <a:ext cx="11403965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对企业的要求：</a:t>
            </a:r>
            <a:endParaRPr lang="zh-CN" altLang="en-US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200000"/>
              </a:lnSpc>
            </a:pPr>
            <a:r>
              <a:rPr lang="en-US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 </a:t>
            </a: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与院校老师建立联系，</a:t>
            </a: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了解各院校毕业生情况，包括专业背景、技能需求和将毕业人数、就业趋势等；</a:t>
            </a:r>
            <a:endParaRPr lang="zh-CN" altLang="en-US" sz="1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200000"/>
              </a:lnSpc>
            </a:pPr>
            <a:r>
              <a:rPr lang="en-US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 多元化招聘渠道</a:t>
            </a: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，包括就业网、招聘网站、社交媒体、校园宣讲会和校园招聘活动、内部推荐、校园大使等。</a:t>
            </a: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外地院校采用线上招聘，武汉本地院校视情况选择线下招聘；</a:t>
            </a:r>
            <a:endParaRPr lang="zh-CN" altLang="en-US" sz="1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200000"/>
              </a:lnSpc>
            </a:pPr>
            <a:r>
              <a:rPr lang="en-US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 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向学生介绍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行业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公司发展前景，成长机会，培养方式等，提高吸引力</a:t>
            </a: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；</a:t>
            </a:r>
            <a:endParaRPr lang="zh-CN" altLang="en-US" sz="1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200000"/>
              </a:lnSpc>
            </a:pPr>
            <a:r>
              <a:rPr lang="en-US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 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明确的招聘评估标准及流程</a:t>
            </a: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，确保科学高效，精准识别，使申请和面试过程更加顺畅。</a:t>
            </a:r>
            <a:endParaRPr lang="zh-CN" altLang="en-US" sz="1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200000"/>
              </a:lnSpc>
            </a:pPr>
            <a:r>
              <a:rPr lang="en-US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5. </a:t>
            </a: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重视应届生</a:t>
            </a: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培训及职业规划建议。</a:t>
            </a:r>
            <a:endParaRPr lang="zh-CN" altLang="en-US" sz="1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endParaRPr lang="zh-CN" altLang="en-US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endParaRPr lang="zh-CN" altLang="en-US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dirty="0"/>
          </a:p>
          <a:p>
            <a:endParaRPr lang="zh-CN" altLang="en-US" sz="2400" dirty="0"/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椭圆 131"/>
          <p:cNvSpPr/>
          <p:nvPr/>
        </p:nvSpPr>
        <p:spPr>
          <a:xfrm rot="16200000">
            <a:off x="2318385" y="1691640"/>
            <a:ext cx="2184400" cy="2184400"/>
          </a:xfrm>
          <a:prstGeom prst="ellipse">
            <a:avLst/>
          </a:prstGeom>
          <a:gradFill>
            <a:gsLst>
              <a:gs pos="0">
                <a:srgbClr val="FD6B20">
                  <a:alpha val="44000"/>
                </a:srgbClr>
              </a:gs>
              <a:gs pos="85000">
                <a:srgbClr val="FD4D23">
                  <a:alpha val="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 Light" panose="00020600040101010101" charset="-122"/>
              <a:ea typeface="阿里巴巴普惠体 Light" panose="00020600040101010101" charset="-122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2825750" y="2122170"/>
            <a:ext cx="13869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rgbClr val="FD6B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kumimoji="1" lang="en-US" altLang="zh-CN" sz="8000" dirty="0">
              <a:solidFill>
                <a:srgbClr val="FD6B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4909820" y="2122057"/>
            <a:ext cx="526288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dirty="0">
                <a:solidFill>
                  <a:srgbClr val="302D36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目标及策略</a:t>
            </a:r>
            <a:endParaRPr kumimoji="1" lang="zh-CN" altLang="en-US" sz="8000" dirty="0">
              <a:solidFill>
                <a:srgbClr val="FD6B20"/>
              </a:solidFill>
              <a:latin typeface="庞门正道标题体" panose="02010600030101010101" pitchFamily="2" charset="-122"/>
              <a:ea typeface="庞门正道标题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7"/>
          <p:cNvGrpSpPr/>
          <p:nvPr/>
        </p:nvGrpSpPr>
        <p:grpSpPr>
          <a:xfrm>
            <a:off x="1062355" y="1919605"/>
            <a:ext cx="3762375" cy="2366010"/>
            <a:chOff x="0" y="0"/>
            <a:chExt cx="9134244" cy="2480186"/>
          </a:xfrm>
        </p:grpSpPr>
        <p:sp>
          <p:nvSpPr>
            <p:cNvPr id="16" name="Freeform 8"/>
            <p:cNvSpPr/>
            <p:nvPr/>
          </p:nvSpPr>
          <p:spPr>
            <a:xfrm>
              <a:off x="12700" y="12700"/>
              <a:ext cx="9108948" cy="2454783"/>
            </a:xfrm>
            <a:custGeom>
              <a:avLst/>
              <a:gdLst/>
              <a:ahLst/>
              <a:cxnLst/>
              <a:rect l="l" t="t" r="r" b="b"/>
              <a:pathLst>
                <a:path w="9108948" h="2454783">
                  <a:moveTo>
                    <a:pt x="0" y="271399"/>
                  </a:moveTo>
                  <a:cubicBezTo>
                    <a:pt x="0" y="121539"/>
                    <a:pt x="122428" y="0"/>
                    <a:pt x="273558" y="0"/>
                  </a:cubicBezTo>
                  <a:lnTo>
                    <a:pt x="8835390" y="0"/>
                  </a:lnTo>
                  <a:cubicBezTo>
                    <a:pt x="8986393" y="0"/>
                    <a:pt x="9108948" y="121539"/>
                    <a:pt x="9108948" y="271399"/>
                  </a:cubicBezTo>
                  <a:lnTo>
                    <a:pt x="9108948" y="2183384"/>
                  </a:lnTo>
                  <a:cubicBezTo>
                    <a:pt x="9108948" y="2333244"/>
                    <a:pt x="8986520" y="2454783"/>
                    <a:pt x="8835390" y="2454783"/>
                  </a:cubicBezTo>
                  <a:lnTo>
                    <a:pt x="273558" y="2454783"/>
                  </a:lnTo>
                  <a:cubicBezTo>
                    <a:pt x="122428" y="2454783"/>
                    <a:pt x="0" y="2333244"/>
                    <a:pt x="0" y="218338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9"/>
            <p:cNvSpPr/>
            <p:nvPr/>
          </p:nvSpPr>
          <p:spPr>
            <a:xfrm>
              <a:off x="0" y="0"/>
              <a:ext cx="9134348" cy="2480183"/>
            </a:xfrm>
            <a:custGeom>
              <a:avLst/>
              <a:gdLst/>
              <a:ahLst/>
              <a:cxnLst/>
              <a:rect l="l" t="t" r="r" b="b"/>
              <a:pathLst>
                <a:path w="9134348" h="2480183">
                  <a:moveTo>
                    <a:pt x="0" y="284099"/>
                  </a:moveTo>
                  <a:cubicBezTo>
                    <a:pt x="0" y="127127"/>
                    <a:pt x="128270" y="0"/>
                    <a:pt x="286258" y="0"/>
                  </a:cubicBezTo>
                  <a:lnTo>
                    <a:pt x="8848090" y="0"/>
                  </a:lnTo>
                  <a:lnTo>
                    <a:pt x="8848090" y="12700"/>
                  </a:lnTo>
                  <a:lnTo>
                    <a:pt x="8848090" y="0"/>
                  </a:lnTo>
                  <a:cubicBezTo>
                    <a:pt x="9006078" y="0"/>
                    <a:pt x="9134348" y="127127"/>
                    <a:pt x="9134348" y="284099"/>
                  </a:cubicBezTo>
                  <a:lnTo>
                    <a:pt x="9121648" y="284099"/>
                  </a:lnTo>
                  <a:lnTo>
                    <a:pt x="9134348" y="284099"/>
                  </a:lnTo>
                  <a:lnTo>
                    <a:pt x="9134348" y="2196084"/>
                  </a:lnTo>
                  <a:lnTo>
                    <a:pt x="9121648" y="2196084"/>
                  </a:lnTo>
                  <a:lnTo>
                    <a:pt x="9134348" y="2196084"/>
                  </a:lnTo>
                  <a:cubicBezTo>
                    <a:pt x="9134348" y="2353056"/>
                    <a:pt x="9006078" y="2480183"/>
                    <a:pt x="8848090" y="2480183"/>
                  </a:cubicBezTo>
                  <a:lnTo>
                    <a:pt x="8848090" y="2467483"/>
                  </a:lnTo>
                  <a:lnTo>
                    <a:pt x="8848090" y="2480183"/>
                  </a:lnTo>
                  <a:lnTo>
                    <a:pt x="286258" y="2480183"/>
                  </a:lnTo>
                  <a:lnTo>
                    <a:pt x="286258" y="2467483"/>
                  </a:lnTo>
                  <a:lnTo>
                    <a:pt x="286258" y="2480183"/>
                  </a:lnTo>
                  <a:cubicBezTo>
                    <a:pt x="128270" y="2480183"/>
                    <a:pt x="0" y="2353056"/>
                    <a:pt x="0" y="2196084"/>
                  </a:cubicBezTo>
                  <a:lnTo>
                    <a:pt x="0" y="284099"/>
                  </a:lnTo>
                  <a:lnTo>
                    <a:pt x="12700" y="284099"/>
                  </a:lnTo>
                  <a:lnTo>
                    <a:pt x="0" y="284099"/>
                  </a:lnTo>
                  <a:moveTo>
                    <a:pt x="25400" y="284099"/>
                  </a:moveTo>
                  <a:lnTo>
                    <a:pt x="25400" y="2196084"/>
                  </a:lnTo>
                  <a:lnTo>
                    <a:pt x="12700" y="2196084"/>
                  </a:lnTo>
                  <a:lnTo>
                    <a:pt x="25400" y="2196084"/>
                  </a:lnTo>
                  <a:cubicBezTo>
                    <a:pt x="25400" y="2338959"/>
                    <a:pt x="142113" y="2454783"/>
                    <a:pt x="286258" y="2454783"/>
                  </a:cubicBezTo>
                  <a:lnTo>
                    <a:pt x="8848090" y="2454783"/>
                  </a:lnTo>
                  <a:cubicBezTo>
                    <a:pt x="8992235" y="2454783"/>
                    <a:pt x="9108948" y="2338832"/>
                    <a:pt x="9108948" y="2196084"/>
                  </a:cubicBezTo>
                  <a:lnTo>
                    <a:pt x="9108948" y="284099"/>
                  </a:lnTo>
                  <a:cubicBezTo>
                    <a:pt x="9108821" y="141351"/>
                    <a:pt x="8992235" y="25400"/>
                    <a:pt x="8848090" y="25400"/>
                  </a:cubicBezTo>
                  <a:lnTo>
                    <a:pt x="286258" y="25400"/>
                  </a:lnTo>
                  <a:lnTo>
                    <a:pt x="286258" y="12700"/>
                  </a:lnTo>
                  <a:lnTo>
                    <a:pt x="286258" y="25400"/>
                  </a:lnTo>
                  <a:cubicBezTo>
                    <a:pt x="142113" y="25400"/>
                    <a:pt x="25400" y="141351"/>
                    <a:pt x="25400" y="284099"/>
                  </a:cubicBezTo>
                  <a:close/>
                </a:path>
              </a:pathLst>
            </a:custGeom>
            <a:solidFill>
              <a:srgbClr val="FAB405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188720" y="2586355"/>
            <a:ext cx="363601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历年校招的</a:t>
            </a: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销售新人流失率高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（对产品方案不熟悉；对市场恐惧）</a:t>
            </a:r>
            <a:endParaRPr lang="zh-CN" altLang="en-US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销售新人</a:t>
            </a: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培养周期长</a:t>
            </a:r>
            <a:endParaRPr lang="zh-CN" altLang="en-US" sz="1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765836" y="151392"/>
            <a:ext cx="557561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DF45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背景</a:t>
            </a:r>
            <a:endParaRPr lang="zh-CN" sz="2400" b="1" dirty="0">
              <a:solidFill>
                <a:srgbClr val="DF45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Group 7"/>
          <p:cNvGrpSpPr/>
          <p:nvPr/>
        </p:nvGrpSpPr>
        <p:grpSpPr>
          <a:xfrm>
            <a:off x="7275830" y="1907540"/>
            <a:ext cx="3762375" cy="2366010"/>
            <a:chOff x="0" y="0"/>
            <a:chExt cx="9134244" cy="2480186"/>
          </a:xfrm>
        </p:grpSpPr>
        <p:sp>
          <p:nvSpPr>
            <p:cNvPr id="3" name="Freeform 8"/>
            <p:cNvSpPr/>
            <p:nvPr/>
          </p:nvSpPr>
          <p:spPr>
            <a:xfrm>
              <a:off x="12700" y="12700"/>
              <a:ext cx="9108948" cy="2454783"/>
            </a:xfrm>
            <a:custGeom>
              <a:avLst/>
              <a:gdLst/>
              <a:ahLst/>
              <a:cxnLst/>
              <a:rect l="l" t="t" r="r" b="b"/>
              <a:pathLst>
                <a:path w="9108948" h="2454783">
                  <a:moveTo>
                    <a:pt x="0" y="271399"/>
                  </a:moveTo>
                  <a:cubicBezTo>
                    <a:pt x="0" y="121539"/>
                    <a:pt x="122428" y="0"/>
                    <a:pt x="273558" y="0"/>
                  </a:cubicBezTo>
                  <a:lnTo>
                    <a:pt x="8835390" y="0"/>
                  </a:lnTo>
                  <a:cubicBezTo>
                    <a:pt x="8986393" y="0"/>
                    <a:pt x="9108948" y="121539"/>
                    <a:pt x="9108948" y="271399"/>
                  </a:cubicBezTo>
                  <a:lnTo>
                    <a:pt x="9108948" y="2183384"/>
                  </a:lnTo>
                  <a:cubicBezTo>
                    <a:pt x="9108948" y="2333244"/>
                    <a:pt x="8986520" y="2454783"/>
                    <a:pt x="8835390" y="2454783"/>
                  </a:cubicBezTo>
                  <a:lnTo>
                    <a:pt x="273558" y="2454783"/>
                  </a:lnTo>
                  <a:cubicBezTo>
                    <a:pt x="122428" y="2454783"/>
                    <a:pt x="0" y="2333244"/>
                    <a:pt x="0" y="218338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9"/>
            <p:cNvSpPr/>
            <p:nvPr/>
          </p:nvSpPr>
          <p:spPr>
            <a:xfrm>
              <a:off x="0" y="0"/>
              <a:ext cx="9134348" cy="2480183"/>
            </a:xfrm>
            <a:custGeom>
              <a:avLst/>
              <a:gdLst/>
              <a:ahLst/>
              <a:cxnLst/>
              <a:rect l="l" t="t" r="r" b="b"/>
              <a:pathLst>
                <a:path w="9134348" h="2480183">
                  <a:moveTo>
                    <a:pt x="0" y="284099"/>
                  </a:moveTo>
                  <a:cubicBezTo>
                    <a:pt x="0" y="127127"/>
                    <a:pt x="128270" y="0"/>
                    <a:pt x="286258" y="0"/>
                  </a:cubicBezTo>
                  <a:lnTo>
                    <a:pt x="8848090" y="0"/>
                  </a:lnTo>
                  <a:lnTo>
                    <a:pt x="8848090" y="12700"/>
                  </a:lnTo>
                  <a:lnTo>
                    <a:pt x="8848090" y="0"/>
                  </a:lnTo>
                  <a:cubicBezTo>
                    <a:pt x="9006078" y="0"/>
                    <a:pt x="9134348" y="127127"/>
                    <a:pt x="9134348" y="284099"/>
                  </a:cubicBezTo>
                  <a:lnTo>
                    <a:pt x="9121648" y="284099"/>
                  </a:lnTo>
                  <a:lnTo>
                    <a:pt x="9134348" y="284099"/>
                  </a:lnTo>
                  <a:lnTo>
                    <a:pt x="9134348" y="2196084"/>
                  </a:lnTo>
                  <a:lnTo>
                    <a:pt x="9121648" y="2196084"/>
                  </a:lnTo>
                  <a:lnTo>
                    <a:pt x="9134348" y="2196084"/>
                  </a:lnTo>
                  <a:cubicBezTo>
                    <a:pt x="9134348" y="2353056"/>
                    <a:pt x="9006078" y="2480183"/>
                    <a:pt x="8848090" y="2480183"/>
                  </a:cubicBezTo>
                  <a:lnTo>
                    <a:pt x="8848090" y="2467483"/>
                  </a:lnTo>
                  <a:lnTo>
                    <a:pt x="8848090" y="2480183"/>
                  </a:lnTo>
                  <a:lnTo>
                    <a:pt x="286258" y="2480183"/>
                  </a:lnTo>
                  <a:lnTo>
                    <a:pt x="286258" y="2467483"/>
                  </a:lnTo>
                  <a:lnTo>
                    <a:pt x="286258" y="2480183"/>
                  </a:lnTo>
                  <a:cubicBezTo>
                    <a:pt x="128270" y="2480183"/>
                    <a:pt x="0" y="2353056"/>
                    <a:pt x="0" y="2196084"/>
                  </a:cubicBezTo>
                  <a:lnTo>
                    <a:pt x="0" y="284099"/>
                  </a:lnTo>
                  <a:lnTo>
                    <a:pt x="12700" y="284099"/>
                  </a:lnTo>
                  <a:lnTo>
                    <a:pt x="0" y="284099"/>
                  </a:lnTo>
                  <a:moveTo>
                    <a:pt x="25400" y="284099"/>
                  </a:moveTo>
                  <a:lnTo>
                    <a:pt x="25400" y="2196084"/>
                  </a:lnTo>
                  <a:lnTo>
                    <a:pt x="12700" y="2196084"/>
                  </a:lnTo>
                  <a:lnTo>
                    <a:pt x="25400" y="2196084"/>
                  </a:lnTo>
                  <a:cubicBezTo>
                    <a:pt x="25400" y="2338959"/>
                    <a:pt x="142113" y="2454783"/>
                    <a:pt x="286258" y="2454783"/>
                  </a:cubicBezTo>
                  <a:lnTo>
                    <a:pt x="8848090" y="2454783"/>
                  </a:lnTo>
                  <a:cubicBezTo>
                    <a:pt x="8992235" y="2454783"/>
                    <a:pt x="9108948" y="2338832"/>
                    <a:pt x="9108948" y="2196084"/>
                  </a:cubicBezTo>
                  <a:lnTo>
                    <a:pt x="9108948" y="284099"/>
                  </a:lnTo>
                  <a:cubicBezTo>
                    <a:pt x="9108821" y="141351"/>
                    <a:pt x="8992235" y="25400"/>
                    <a:pt x="8848090" y="25400"/>
                  </a:cubicBezTo>
                  <a:lnTo>
                    <a:pt x="286258" y="25400"/>
                  </a:lnTo>
                  <a:lnTo>
                    <a:pt x="286258" y="12700"/>
                  </a:lnTo>
                  <a:lnTo>
                    <a:pt x="286258" y="25400"/>
                  </a:lnTo>
                  <a:cubicBezTo>
                    <a:pt x="142113" y="25400"/>
                    <a:pt x="25400" y="141351"/>
                    <a:pt x="25400" y="284099"/>
                  </a:cubicBezTo>
                  <a:close/>
                </a:path>
              </a:pathLst>
            </a:custGeom>
            <a:solidFill>
              <a:srgbClr val="FAB405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7339330" y="2401570"/>
            <a:ext cx="363601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招聘有潜力的技术支持工程师，作为销售的人才池（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1/3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，培养销售子弟兵；</a:t>
            </a:r>
            <a:endParaRPr lang="zh-CN" altLang="en-US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销售人员通过社招作为补充</a:t>
            </a:r>
            <a:endParaRPr lang="zh-CN" altLang="en-US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4862830" y="3185795"/>
            <a:ext cx="2323465" cy="635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9" name="文本框 138"/>
          <p:cNvSpPr txBox="1"/>
          <p:nvPr/>
        </p:nvSpPr>
        <p:spPr>
          <a:xfrm>
            <a:off x="5398135" y="2401457"/>
            <a:ext cx="1097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302D36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调整</a:t>
            </a:r>
            <a:endParaRPr kumimoji="1" lang="zh-CN" altLang="en-US" sz="3600" dirty="0">
              <a:solidFill>
                <a:srgbClr val="302D36"/>
              </a:solidFill>
              <a:latin typeface="庞门正道标题体" panose="02010600030101010101" pitchFamily="2" charset="-122"/>
              <a:ea typeface="庞门正道标题体" panose="02010600030101010101" pitchFamily="2" charset="-122"/>
            </a:endParaRP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739589" y="107365"/>
            <a:ext cx="557561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DF45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2.2 需求</a:t>
            </a:r>
            <a:r>
              <a:rPr lang="zh-CN" altLang="en-US" sz="2400" b="1" dirty="0">
                <a:solidFill>
                  <a:srgbClr val="DF45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、目标</a:t>
            </a:r>
            <a:endParaRPr lang="zh-CN" altLang="en-US" sz="2400" b="1" dirty="0">
              <a:solidFill>
                <a:srgbClr val="DF45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943631" y="808765"/>
          <a:ext cx="8148320" cy="329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9555"/>
                <a:gridCol w="2788920"/>
                <a:gridCol w="2569845"/>
              </a:tblGrid>
              <a:tr h="4121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部门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岗位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需求人数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412115"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销售中心</a:t>
                      </a:r>
                      <a:endParaRPr lang="zh-CN" altLang="en-US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售前工程师</a:t>
                      </a: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12</a:t>
                      </a:r>
                      <a:endParaRPr lang="en-US" altLang="zh-CN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12115">
                <a:tc vMerge="1"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技术支持</a:t>
                      </a: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39</a:t>
                      </a:r>
                      <a:endParaRPr lang="en-US" altLang="zh-CN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12115">
                <a:tc rowSpan="4"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/>
                        <a:t>研发中心</a:t>
                      </a:r>
                      <a:endParaRPr lang="zh-CN" altLang="en-US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测试工程师</a:t>
                      </a: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5</a:t>
                      </a:r>
                      <a:endParaRPr lang="en-US" altLang="zh-CN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12115">
                <a:tc vMerge="1"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python</a:t>
                      </a:r>
                      <a:r>
                        <a:rPr lang="zh-CN" altLang="en-US"/>
                        <a:t>开发</a:t>
                      </a: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12115">
                <a:tc vMerge="1"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C++</a:t>
                      </a:r>
                      <a:r>
                        <a:rPr lang="zh-CN" altLang="en-US"/>
                        <a:t>开发</a:t>
                      </a: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5</a:t>
                      </a:r>
                      <a:endParaRPr lang="en-US" altLang="zh-CN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12115">
                <a:tc vMerge="1"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前端开发</a:t>
                      </a: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1211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共计</a:t>
                      </a: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rgbClr val="FF0000"/>
                          </a:solidFill>
                        </a:rPr>
                        <a:t>65</a:t>
                      </a:r>
                      <a:endParaRPr lang="en-US" altLang="zh-CN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862007" y="4251222"/>
            <a:ext cx="9025561" cy="1938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lnSpc>
                <a:spcPct val="150000"/>
              </a:lnSpc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目标：</a:t>
            </a:r>
            <a:endParaRPr lang="zh-CN" altLang="en-US" sz="1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algn="l">
              <a:lnSpc>
                <a:spcPct val="150000"/>
              </a:lnSpc>
              <a:buChar char="•"/>
            </a:pP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满足</a:t>
            </a:r>
            <a:r>
              <a:rPr lang="en-US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65</a:t>
            </a: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</a:t>
            </a:r>
            <a:r>
              <a:rPr lang="en-US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HC</a:t>
            </a: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；</a:t>
            </a:r>
            <a:endParaRPr lang="zh-CN" altLang="en-US" sz="1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algn="l">
              <a:lnSpc>
                <a:spcPct val="150000"/>
              </a:lnSpc>
              <a:buChar char="•"/>
            </a:pP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整体素质较往年有所提高：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技术选拔有销售潜质；研发考察综合素质</a:t>
            </a: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，规避性格缺陷候选人</a:t>
            </a:r>
            <a:endParaRPr lang="zh-CN" altLang="en-US" sz="1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algn="l">
              <a:lnSpc>
                <a:spcPct val="150000"/>
              </a:lnSpc>
              <a:buChar char="•"/>
            </a:pP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时间：</a:t>
            </a:r>
            <a:r>
              <a:rPr lang="en-US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11</a:t>
            </a: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月底完成秋招</a:t>
            </a:r>
            <a:endParaRPr lang="zh-CN" altLang="en-US" sz="1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algn="l">
              <a:lnSpc>
                <a:spcPct val="150000"/>
              </a:lnSpc>
              <a:buChar char="•"/>
            </a:pP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控制招聘成本</a:t>
            </a:r>
            <a:endParaRPr lang="zh-CN" altLang="en-US" sz="1600" b="1" dirty="0">
              <a:solidFill>
                <a:prstClr val="black"/>
              </a:solidFill>
              <a:sym typeface="+mn-ea"/>
            </a:endParaRPr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765836" y="151392"/>
            <a:ext cx="557561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DF45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2.3 整体策略</a:t>
            </a:r>
            <a:endParaRPr lang="en-US" altLang="zh-CN" sz="2400" b="1" dirty="0">
              <a:solidFill>
                <a:srgbClr val="DF45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05311" y="941912"/>
            <a:ext cx="958151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349250" algn="just" fontAlgn="auto">
              <a:lnSpc>
                <a:spcPct val="200000"/>
              </a:lnSpc>
              <a:buClrTx/>
              <a:buSzTx/>
              <a:buFontTx/>
            </a:pPr>
            <a:r>
              <a:rPr 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策略一：成立</a:t>
            </a:r>
            <a:r>
              <a:rPr 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校招小组，分工协作</a:t>
            </a:r>
            <a:r>
              <a:rPr 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，保证招聘流程</a:t>
            </a:r>
            <a:r>
              <a:rPr 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各节点衔接顺畅</a:t>
            </a:r>
            <a:r>
              <a:rPr 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，提高简历处理效率；</a:t>
            </a:r>
            <a:endParaRPr 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349250" algn="just" fontAlgn="auto">
              <a:lnSpc>
                <a:spcPct val="200000"/>
              </a:lnSpc>
              <a:buClrTx/>
              <a:buSzTx/>
              <a:buFontTx/>
            </a:pPr>
            <a:r>
              <a:rPr 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策略二： 多元化招聘，</a:t>
            </a:r>
            <a:r>
              <a:rPr 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多渠道宣传</a:t>
            </a:r>
            <a:r>
              <a:rPr 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，优先触达毕业生，抢占人才；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武汉和部分湖北高校线下；外地高校线上。</a:t>
            </a:r>
            <a:endParaRPr 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349250" algn="just" fontAlgn="auto">
              <a:lnSpc>
                <a:spcPct val="200000"/>
              </a:lnSpc>
              <a:buClrTx/>
              <a:buSzTx/>
              <a:buFontTx/>
            </a:pPr>
            <a:r>
              <a:rPr 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策略三： 销售中心岗位，引入</a:t>
            </a:r>
            <a:r>
              <a:rPr 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面试测评</a:t>
            </a:r>
            <a:r>
              <a:rPr 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，筛选不合适人群。明确</a:t>
            </a:r>
            <a:r>
              <a:rPr 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面试评估标准</a:t>
            </a:r>
            <a:r>
              <a:rPr 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，保证人才质量；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面试官培训</a:t>
            </a:r>
            <a:endParaRPr 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349250" algn="just" fontAlgn="auto">
              <a:lnSpc>
                <a:spcPct val="200000"/>
              </a:lnSpc>
              <a:buClrTx/>
              <a:buSzTx/>
              <a:buFontTx/>
            </a:pPr>
            <a:r>
              <a:rPr 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策略四： </a:t>
            </a:r>
            <a:r>
              <a:rPr 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研发中心岗位初试由HRBP负责</a:t>
            </a:r>
            <a:r>
              <a:rPr 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；</a:t>
            </a:r>
            <a:endParaRPr 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349250" algn="just" fontAlgn="auto">
              <a:lnSpc>
                <a:spcPct val="200000"/>
              </a:lnSpc>
              <a:buClrTx/>
              <a:buSzTx/>
              <a:buFontTx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策略五：</a:t>
            </a:r>
            <a:r>
              <a:rPr 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重点宣传公司</a:t>
            </a:r>
            <a:r>
              <a:rPr 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前景及个人发展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薪资（研发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 offer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、硕士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+1k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765836" y="151392"/>
            <a:ext cx="557561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DF45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2.4 </a:t>
            </a:r>
            <a:r>
              <a:rPr lang="zh-CN" altLang="en-US" sz="2400" b="1" dirty="0">
                <a:solidFill>
                  <a:srgbClr val="DF45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宣传渠道</a:t>
            </a:r>
            <a:endParaRPr lang="zh-CN" altLang="en-US" sz="2400" b="1" dirty="0">
              <a:solidFill>
                <a:srgbClr val="DF45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47395" y="1054100"/>
            <a:ext cx="5464810" cy="3830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349250" algn="just">
              <a:lnSpc>
                <a:spcPct val="150000"/>
              </a:lnSpc>
              <a:buClrTx/>
              <a:buSzTx/>
              <a:buFontTx/>
            </a:pPr>
            <a:r>
              <a:rPr lang="zh-CN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线上：</a:t>
            </a:r>
            <a:endParaRPr 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algn="just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BOSS直聘、智联招聘</a:t>
            </a:r>
            <a:endParaRPr 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algn="just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海投网</a:t>
            </a:r>
            <a:endParaRPr 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algn="just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招聘公众号</a:t>
            </a:r>
            <a:endParaRPr 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algn="just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微官网</a:t>
            </a:r>
            <a:endParaRPr 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algn="just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QQ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群</a:t>
            </a:r>
            <a:endParaRPr 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algn="just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就业信息网、就业信息公众号</a:t>
            </a:r>
            <a:endParaRPr 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algn="just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空中宣讲会</a:t>
            </a:r>
            <a:endParaRPr 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just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endParaRPr 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07355" y="1138555"/>
            <a:ext cx="5464810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just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zh-CN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线下：</a:t>
            </a:r>
            <a:endParaRPr 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algn="just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内推</a:t>
            </a:r>
            <a:endParaRPr 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algn="just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校园大使</a:t>
            </a:r>
            <a:endParaRPr 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algn="just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宣讲</a:t>
            </a:r>
            <a:r>
              <a:rPr 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会</a:t>
            </a:r>
            <a:endParaRPr 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algn="just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线下双选会</a:t>
            </a:r>
            <a:endParaRPr 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47395" y="4783455"/>
            <a:ext cx="1043876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外省院校线上宣传为主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线下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通过进入高校进行线下宣讲会或双选会，</a:t>
            </a:r>
            <a:r>
              <a:rPr 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武汉纺织大学、湖北工业大学、武汉科技大学、江汉大学、华中农业大学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、武汉工程大学、长江大学、中国地质大学、武汉轻工大学</a:t>
            </a:r>
            <a:r>
              <a:rPr 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椭圆 131"/>
          <p:cNvSpPr/>
          <p:nvPr/>
        </p:nvSpPr>
        <p:spPr>
          <a:xfrm rot="16200000">
            <a:off x="2318385" y="1691640"/>
            <a:ext cx="2184400" cy="2184400"/>
          </a:xfrm>
          <a:prstGeom prst="ellipse">
            <a:avLst/>
          </a:prstGeom>
          <a:gradFill>
            <a:gsLst>
              <a:gs pos="0">
                <a:srgbClr val="FD6B20">
                  <a:alpha val="44000"/>
                </a:srgbClr>
              </a:gs>
              <a:gs pos="85000">
                <a:srgbClr val="FD4D23">
                  <a:alpha val="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 Light" panose="00020600040101010101" charset="-122"/>
              <a:ea typeface="阿里巴巴普惠体 Light" panose="00020600040101010101" charset="-122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2825750" y="2122170"/>
            <a:ext cx="13869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rgbClr val="FD6B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kumimoji="1" lang="en-US" altLang="zh-CN" sz="8000" dirty="0">
              <a:solidFill>
                <a:srgbClr val="FD6B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4909820" y="2122057"/>
            <a:ext cx="424688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dirty="0">
                <a:solidFill>
                  <a:srgbClr val="302D36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实施执行</a:t>
            </a:r>
            <a:endParaRPr kumimoji="1" lang="zh-CN" altLang="en-US" sz="8000" dirty="0">
              <a:solidFill>
                <a:srgbClr val="FD6B20"/>
              </a:solidFill>
              <a:latin typeface="庞门正道标题体" panose="02010600030101010101" pitchFamily="2" charset="-122"/>
              <a:ea typeface="庞门正道标题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765836" y="151392"/>
            <a:ext cx="557561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DF45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sz="2400" b="1" dirty="0">
                <a:solidFill>
                  <a:srgbClr val="DF45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</a:t>
            </a:r>
            <a:r>
              <a:rPr lang="zh-CN" altLang="en-US" sz="2400" b="1" dirty="0">
                <a:solidFill>
                  <a:srgbClr val="DF45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流程</a:t>
            </a:r>
            <a:r>
              <a:rPr lang="en-US" altLang="zh-CN" sz="2400" b="1" dirty="0">
                <a:solidFill>
                  <a:srgbClr val="DF45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400" b="1" dirty="0">
              <a:solidFill>
                <a:srgbClr val="DF45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60655" y="2185670"/>
            <a:ext cx="11621135" cy="24466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4485005" y="2156460"/>
            <a:ext cx="5079365" cy="250952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765836" y="151392"/>
            <a:ext cx="557561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DF45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sz="2400" b="1" dirty="0">
                <a:solidFill>
                  <a:srgbClr val="DF45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时间安排</a:t>
            </a:r>
            <a:endParaRPr lang="zh-CN" sz="2400" b="1" dirty="0">
              <a:solidFill>
                <a:srgbClr val="DF45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6750" y="1033780"/>
            <a:ext cx="4654550" cy="22193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30" y="935990"/>
            <a:ext cx="10975340" cy="484632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366096" y="198806"/>
            <a:ext cx="1485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DF45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400" b="1" dirty="0">
              <a:solidFill>
                <a:srgbClr val="DF45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66096" y="1249332"/>
            <a:ext cx="9459807" cy="3054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en-US" altLang="zh-CN" sz="213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13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、市场供需状况</a:t>
            </a:r>
            <a:endParaRPr lang="zh-CN" altLang="en-US" sz="213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200000"/>
              </a:lnSpc>
            </a:pPr>
            <a:r>
              <a:rPr lang="en-US" altLang="zh-CN" sz="213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13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、目标及</a:t>
            </a:r>
            <a:r>
              <a:rPr lang="zh-CN" altLang="en-US" sz="213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策略</a:t>
            </a:r>
            <a:endParaRPr lang="zh-CN" altLang="en-US" sz="213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200000"/>
              </a:lnSpc>
            </a:pPr>
            <a:r>
              <a:rPr lang="en-US" altLang="zh-CN" sz="213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13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、实施执行</a:t>
            </a:r>
            <a:endParaRPr lang="zh-CN" altLang="en-US" sz="213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200000"/>
              </a:lnSpc>
            </a:pPr>
            <a:r>
              <a:rPr lang="en-US" altLang="zh-CN" sz="213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13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、面试官培训</a:t>
            </a:r>
            <a:endParaRPr lang="zh-CN" altLang="en-US" sz="213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13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765836" y="151392"/>
            <a:ext cx="557561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DF45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sz="2400" b="1" dirty="0">
                <a:solidFill>
                  <a:srgbClr val="DF45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面试官安排</a:t>
            </a:r>
            <a:endParaRPr lang="en-US" altLang="zh-CN" sz="2400" b="1" dirty="0">
              <a:solidFill>
                <a:srgbClr val="DF45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666750" y="1292860"/>
          <a:ext cx="957834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6710"/>
                <a:gridCol w="1275715"/>
                <a:gridCol w="1722120"/>
                <a:gridCol w="2239010"/>
                <a:gridCol w="2724785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岗位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笔试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测评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初试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复试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6"/>
                    </a:solidFill>
                  </a:tcPr>
                </a:tc>
              </a:tr>
              <a:tr h="5759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技术支持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/</a:t>
                      </a:r>
                      <a:endParaRPr lang="en-US" altLang="zh-CN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endParaRPr lang="en-US" altLang="zh-CN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6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陈微</a:t>
                      </a:r>
                      <a:r>
                        <a:rPr lang="en-US" altLang="zh-CN" sz="16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/</a:t>
                      </a:r>
                      <a:r>
                        <a:rPr lang="zh-CN" sz="16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李男</a:t>
                      </a:r>
                      <a:r>
                        <a:rPr lang="en-US" altLang="zh-CN" sz="16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/</a:t>
                      </a:r>
                      <a:r>
                        <a:rPr lang="zh-CN" sz="16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沈颜伟</a:t>
                      </a:r>
                      <a:r>
                        <a:rPr lang="en-US" altLang="zh-CN" sz="16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/</a:t>
                      </a:r>
                      <a:r>
                        <a:rPr lang="zh-CN" sz="16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魏江飞</a:t>
                      </a:r>
                      <a:endParaRPr lang="zh-CN" altLang="en-US" sz="16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6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彭艳玲</a:t>
                      </a:r>
                      <a:r>
                        <a:rPr lang="en-US" altLang="zh-CN" sz="16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/</a:t>
                      </a:r>
                      <a:r>
                        <a:rPr lang="zh-CN" sz="16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田亚兰</a:t>
                      </a:r>
                      <a:r>
                        <a:rPr lang="en-US" altLang="zh-CN" sz="16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/</a:t>
                      </a:r>
                      <a:r>
                        <a:rPr lang="zh-CN" sz="16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肖雄</a:t>
                      </a:r>
                      <a:r>
                        <a:rPr lang="en-US" altLang="zh-CN" sz="16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/</a:t>
                      </a:r>
                      <a:r>
                        <a:rPr lang="zh-CN" sz="16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张凯</a:t>
                      </a:r>
                      <a:endParaRPr lang="zh-CN" altLang="en-US" sz="16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4394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售前工程师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vMerge="1"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vMerge="1"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余靖程</a:t>
                      </a:r>
                      <a:r>
                        <a:rPr lang="en-US" altLang="zh-CN" sz="16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/</a:t>
                      </a:r>
                      <a:r>
                        <a:rPr lang="zh-CN" altLang="en-US" sz="16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唐嘉诚</a:t>
                      </a:r>
                      <a:r>
                        <a:rPr lang="en-US" altLang="zh-CN" sz="16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/</a:t>
                      </a:r>
                      <a:r>
                        <a:rPr lang="zh-CN" altLang="en-US" sz="16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汤洪亮</a:t>
                      </a:r>
                      <a:endParaRPr lang="zh-CN" altLang="en-US" sz="16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6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彭艳玲</a:t>
                      </a:r>
                      <a:r>
                        <a:rPr lang="en-US" altLang="zh-CN" sz="16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/</a:t>
                      </a:r>
                      <a:r>
                        <a:rPr lang="zh-CN" sz="16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田亚兰</a:t>
                      </a:r>
                      <a:r>
                        <a:rPr lang="en-US" altLang="zh-CN" sz="16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/</a:t>
                      </a:r>
                      <a:r>
                        <a:rPr lang="zh-CN" sz="16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肖雄</a:t>
                      </a:r>
                      <a:r>
                        <a:rPr lang="en-US" altLang="zh-CN" sz="16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/</a:t>
                      </a:r>
                      <a:r>
                        <a:rPr lang="zh-CN" sz="16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张凯</a:t>
                      </a:r>
                      <a:endParaRPr lang="zh-CN" altLang="en-US" sz="16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666750" y="2953385"/>
          <a:ext cx="9448800" cy="3094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160"/>
                <a:gridCol w="1252855"/>
                <a:gridCol w="1298575"/>
                <a:gridCol w="2607310"/>
                <a:gridCol w="288290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岗位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初试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笔试批阅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复试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终试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6"/>
                    </a:solidFill>
                  </a:tcPr>
                </a:tc>
              </a:tr>
              <a:tr h="6261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工程师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陈俞桦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endParaRPr lang="en-US" altLang="zh-CN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万红/张梦/宋良敏</a:t>
                      </a:r>
                      <a:endParaRPr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朱总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643890"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C++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开发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陈俞桦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姜雅文</a:t>
                      </a:r>
                      <a:endParaRPr lang="zh-CN" altLang="en-US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朱盼/姜雅文/程皓/谈振华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曾总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0">
                <a:tc vMerge="1"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vMerge="1"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朱晓锟</a:t>
                      </a:r>
                      <a:endParaRPr lang="zh-CN" altLang="en-US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vMerge="1"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vMerge="1"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0">
                <a:tc vMerge="1"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罗梁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vMerge="1"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vMerge="1"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vMerge="1"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5213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python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开发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vMerge="1"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vMerge="1"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杨燕思/王梦雄/朱晓锟</a:t>
                      </a:r>
                      <a:endParaRPr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曾总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buNone/>
                      </a:pP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8794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前端开发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罗梁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endParaRPr lang="en-US" altLang="zh-CN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黄子杰</a:t>
                      </a:r>
                      <a:endParaRPr lang="en-US" altLang="zh-CN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魏聪/张垚/黄子杰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朱总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椭圆 131"/>
          <p:cNvSpPr/>
          <p:nvPr/>
        </p:nvSpPr>
        <p:spPr>
          <a:xfrm rot="16200000">
            <a:off x="2318385" y="1691640"/>
            <a:ext cx="2184400" cy="2184400"/>
          </a:xfrm>
          <a:prstGeom prst="ellipse">
            <a:avLst/>
          </a:prstGeom>
          <a:gradFill>
            <a:gsLst>
              <a:gs pos="0">
                <a:srgbClr val="FD6B20">
                  <a:alpha val="44000"/>
                </a:srgbClr>
              </a:gs>
              <a:gs pos="85000">
                <a:srgbClr val="FD4D23">
                  <a:alpha val="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 Light" panose="00020600040101010101" charset="-122"/>
              <a:ea typeface="阿里巴巴普惠体 Light" panose="00020600040101010101" charset="-122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2825750" y="2122170"/>
            <a:ext cx="13869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rgbClr val="FD6B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kumimoji="1" lang="en-US" altLang="zh-CN" sz="8000" dirty="0">
              <a:solidFill>
                <a:srgbClr val="FD6B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4909820" y="2122057"/>
            <a:ext cx="526288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0" dirty="0">
                <a:solidFill>
                  <a:srgbClr val="302D36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面试官培训</a:t>
            </a:r>
            <a:endParaRPr kumimoji="1" lang="zh-CN" altLang="en-US" sz="8000" dirty="0">
              <a:solidFill>
                <a:srgbClr val="FD6B20"/>
              </a:solidFill>
              <a:latin typeface="庞门正道标题体" panose="02010600030101010101" pitchFamily="2" charset="-122"/>
              <a:ea typeface="庞门正道标题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1">
              <a:alphaModFix amt="10999"/>
            </a:blip>
            <a:stretch>
              <a:fillRect l="-15555" r="-1555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85800" y="423893"/>
            <a:ext cx="6234195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3200">
                <a:solidFill>
                  <a:srgbClr val="404040"/>
                </a:solidFill>
                <a:ea typeface="阿里巴巴普惠体 Medium" panose="00020600040101010101" pitchFamily="18" charset="-122"/>
              </a:rPr>
              <a:t>为什么要有标准化面试流程？</a:t>
            </a:r>
            <a:endParaRPr lang="en-US" sz="3200">
              <a:solidFill>
                <a:srgbClr val="404040"/>
              </a:solidFill>
              <a:ea typeface="阿里巴巴普惠体 Medium" panose="00020600040101010101" pitchFamily="18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13401" y="2246535"/>
            <a:ext cx="5000713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25"/>
              </a:lnSpc>
            </a:pPr>
            <a:r>
              <a:rPr lang="en-US" sz="1400">
                <a:solidFill>
                  <a:srgbClr val="595959"/>
                </a:solidFill>
                <a:ea typeface="阿里巴巴普惠体" panose="00020600040101010101" charset="-122"/>
              </a:rPr>
              <a:t>清晰的筛选条件使面试和决策过程保持一致性</a:t>
            </a:r>
            <a:endParaRPr lang="en-US" sz="1400">
              <a:solidFill>
                <a:srgbClr val="595959"/>
              </a:solidFill>
              <a:ea typeface="阿里巴巴普惠体" panose="00020600040101010101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13401" y="1774410"/>
            <a:ext cx="5000713" cy="55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2400">
                <a:solidFill>
                  <a:srgbClr val="404040"/>
                </a:solidFill>
                <a:ea typeface="阿里巴巴普惠体" panose="00020600040101010101" charset="-122"/>
              </a:rPr>
              <a:t>一致性</a:t>
            </a:r>
            <a:endParaRPr lang="en-US" sz="2400">
              <a:solidFill>
                <a:srgbClr val="404040"/>
              </a:solidFill>
              <a:ea typeface="阿里巴巴普惠体" panose="00020600040101010101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85800" y="1761710"/>
            <a:ext cx="627601" cy="55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2400">
                <a:solidFill>
                  <a:srgbClr val="404040"/>
                </a:solidFill>
                <a:latin typeface="Arimo" panose="020B0604020202020204"/>
              </a:rPr>
              <a:t>01.</a:t>
            </a:r>
            <a:endParaRPr lang="en-US" sz="2400">
              <a:solidFill>
                <a:srgbClr val="404040"/>
              </a:solidFill>
              <a:latin typeface="Arimo" panose="020B06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13401" y="3176572"/>
            <a:ext cx="5000713" cy="77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25"/>
              </a:lnSpc>
            </a:pPr>
            <a:r>
              <a:rPr lang="en-US" sz="1400">
                <a:solidFill>
                  <a:srgbClr val="595959"/>
                </a:solidFill>
                <a:ea typeface="阿里巴巴普惠体" panose="00020600040101010101" charset="-122"/>
              </a:rPr>
              <a:t>提高效率，节省时间</a:t>
            </a:r>
            <a:endParaRPr lang="en-US" sz="1400">
              <a:solidFill>
                <a:srgbClr val="595959"/>
              </a:solidFill>
              <a:ea typeface="阿里巴巴普惠体" panose="00020600040101010101" charset="-122"/>
            </a:endParaRPr>
          </a:p>
          <a:p>
            <a:pPr algn="l">
              <a:lnSpc>
                <a:spcPts val="3025"/>
              </a:lnSpc>
            </a:pPr>
            <a:endParaRPr sz="1200"/>
          </a:p>
        </p:txBody>
      </p:sp>
      <p:sp>
        <p:nvSpPr>
          <p:cNvPr id="8" name="TextBox 8"/>
          <p:cNvSpPr txBox="1"/>
          <p:nvPr/>
        </p:nvSpPr>
        <p:spPr>
          <a:xfrm>
            <a:off x="1313401" y="2704447"/>
            <a:ext cx="5000713" cy="55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2400">
                <a:solidFill>
                  <a:srgbClr val="404040"/>
                </a:solidFill>
                <a:ea typeface="阿里巴巴普惠体" panose="00020600040101010101" charset="-122"/>
              </a:rPr>
              <a:t>效率</a:t>
            </a:r>
            <a:endParaRPr lang="en-US" sz="2400">
              <a:solidFill>
                <a:srgbClr val="404040"/>
              </a:solidFill>
              <a:ea typeface="阿里巴巴普惠体" panose="00020600040101010101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85800" y="2691747"/>
            <a:ext cx="627601" cy="55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2400">
                <a:solidFill>
                  <a:srgbClr val="404040"/>
                </a:solidFill>
                <a:latin typeface="Arimo" panose="020B0604020202020204"/>
              </a:rPr>
              <a:t>02.</a:t>
            </a:r>
            <a:endParaRPr lang="en-US" sz="2400">
              <a:solidFill>
                <a:srgbClr val="404040"/>
              </a:solidFill>
              <a:latin typeface="Arimo" panose="020B06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13401" y="4158475"/>
            <a:ext cx="5000713" cy="77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25"/>
              </a:lnSpc>
            </a:pPr>
            <a:r>
              <a:rPr lang="en-US" sz="1400">
                <a:solidFill>
                  <a:srgbClr val="595959"/>
                </a:solidFill>
                <a:ea typeface="阿里巴巴普惠体" panose="00020600040101010101" charset="-122"/>
              </a:rPr>
              <a:t>提升雇佣质量，降低离职率和成本</a:t>
            </a:r>
            <a:endParaRPr lang="en-US" sz="1400">
              <a:solidFill>
                <a:srgbClr val="595959"/>
              </a:solidFill>
              <a:ea typeface="阿里巴巴普惠体" panose="00020600040101010101" charset="-122"/>
            </a:endParaRPr>
          </a:p>
          <a:p>
            <a:pPr algn="l">
              <a:lnSpc>
                <a:spcPts val="3025"/>
              </a:lnSpc>
            </a:pPr>
            <a:endParaRPr sz="1200"/>
          </a:p>
        </p:txBody>
      </p:sp>
      <p:sp>
        <p:nvSpPr>
          <p:cNvPr id="11" name="TextBox 11"/>
          <p:cNvSpPr txBox="1"/>
          <p:nvPr/>
        </p:nvSpPr>
        <p:spPr>
          <a:xfrm>
            <a:off x="1313401" y="3686350"/>
            <a:ext cx="5000713" cy="55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2400">
                <a:solidFill>
                  <a:srgbClr val="404040"/>
                </a:solidFill>
                <a:ea typeface="阿里巴巴普惠体" panose="00020600040101010101" charset="-122"/>
              </a:rPr>
              <a:t>质量</a:t>
            </a:r>
            <a:endParaRPr lang="en-US" sz="2400">
              <a:solidFill>
                <a:srgbClr val="404040"/>
              </a:solidFill>
              <a:ea typeface="阿里巴巴普惠体" panose="00020600040101010101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85800" y="3673650"/>
            <a:ext cx="627601" cy="55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2400">
                <a:solidFill>
                  <a:srgbClr val="404040"/>
                </a:solidFill>
                <a:latin typeface="Arimo" panose="020B0604020202020204"/>
              </a:rPr>
              <a:t>03.</a:t>
            </a:r>
            <a:endParaRPr lang="en-US" sz="2400">
              <a:solidFill>
                <a:srgbClr val="404040"/>
              </a:solidFill>
              <a:latin typeface="Arimo" panose="020B0604020202020204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7860073" y="1817796"/>
            <a:ext cx="3153615" cy="4209684"/>
          </a:xfrm>
          <a:custGeom>
            <a:avLst/>
            <a:gdLst/>
            <a:ahLst/>
            <a:cxnLst/>
            <a:rect l="l" t="t" r="r" b="b"/>
            <a:pathLst>
              <a:path w="4730422" h="6314526">
                <a:moveTo>
                  <a:pt x="0" y="0"/>
                </a:moveTo>
                <a:lnTo>
                  <a:pt x="4730422" y="0"/>
                </a:lnTo>
                <a:lnTo>
                  <a:pt x="4730422" y="6314526"/>
                </a:lnTo>
                <a:lnTo>
                  <a:pt x="0" y="63145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991" r="-38991"/>
            </a:stretch>
          </a:blipFill>
        </p:spPr>
      </p:sp>
      <p:sp>
        <p:nvSpPr>
          <p:cNvPr id="14" name="Freeform 14"/>
          <p:cNvSpPr/>
          <p:nvPr/>
        </p:nvSpPr>
        <p:spPr>
          <a:xfrm rot="-2033625">
            <a:off x="-1092278" y="-212475"/>
            <a:ext cx="2184556" cy="1124053"/>
          </a:xfrm>
          <a:custGeom>
            <a:avLst/>
            <a:gdLst/>
            <a:ahLst/>
            <a:cxnLst/>
            <a:rect l="l" t="t" r="r" b="b"/>
            <a:pathLst>
              <a:path w="3276834" h="1686080">
                <a:moveTo>
                  <a:pt x="0" y="0"/>
                </a:moveTo>
                <a:lnTo>
                  <a:pt x="3276834" y="0"/>
                </a:lnTo>
                <a:lnTo>
                  <a:pt x="3276834" y="1686080"/>
                </a:lnTo>
                <a:lnTo>
                  <a:pt x="0" y="16860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7985224">
            <a:off x="11204143" y="6238959"/>
            <a:ext cx="1492093" cy="767750"/>
          </a:xfrm>
          <a:custGeom>
            <a:avLst/>
            <a:gdLst/>
            <a:ahLst/>
            <a:cxnLst/>
            <a:rect l="l" t="t" r="r" b="b"/>
            <a:pathLst>
              <a:path w="2238140" h="1151625">
                <a:moveTo>
                  <a:pt x="0" y="0"/>
                </a:moveTo>
                <a:lnTo>
                  <a:pt x="2238141" y="0"/>
                </a:lnTo>
                <a:lnTo>
                  <a:pt x="2238141" y="1151625"/>
                </a:lnTo>
                <a:lnTo>
                  <a:pt x="0" y="11516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 rot="0">
            <a:off x="10846049" y="318911"/>
            <a:ext cx="426181" cy="85627"/>
            <a:chOff x="0" y="0"/>
            <a:chExt cx="237293" cy="4767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37293" cy="47676"/>
            </a:xfrm>
            <a:custGeom>
              <a:avLst/>
              <a:gdLst/>
              <a:ahLst/>
              <a:cxnLst/>
              <a:rect l="l" t="t" r="r" b="b"/>
              <a:pathLst>
                <a:path w="237293" h="47676">
                  <a:moveTo>
                    <a:pt x="0" y="0"/>
                  </a:moveTo>
                  <a:lnTo>
                    <a:pt x="237293" y="0"/>
                  </a:lnTo>
                  <a:lnTo>
                    <a:pt x="237293" y="47676"/>
                  </a:lnTo>
                  <a:lnTo>
                    <a:pt x="0" y="47676"/>
                  </a:lnTo>
                  <a:close/>
                </a:path>
              </a:pathLst>
            </a:custGeom>
            <a:solidFill>
              <a:srgbClr val="FEACB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6" tIns="33866" rIns="33866" bIns="33866" rtlCol="0" anchor="ctr"/>
            <a:lstStyle/>
            <a:p>
              <a:pPr algn="ctr">
                <a:lnSpc>
                  <a:spcPts val="3025"/>
                </a:lnSpc>
              </a:pPr>
              <a:endParaRPr sz="1200"/>
            </a:p>
          </p:txBody>
        </p:sp>
      </p:grpSp>
      <p:grpSp>
        <p:nvGrpSpPr>
          <p:cNvPr id="19" name="Group 19"/>
          <p:cNvGrpSpPr/>
          <p:nvPr/>
        </p:nvGrpSpPr>
        <p:grpSpPr>
          <a:xfrm rot="0">
            <a:off x="10846049" y="493605"/>
            <a:ext cx="426181" cy="85627"/>
            <a:chOff x="0" y="0"/>
            <a:chExt cx="237293" cy="4767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37293" cy="47676"/>
            </a:xfrm>
            <a:custGeom>
              <a:avLst/>
              <a:gdLst/>
              <a:ahLst/>
              <a:cxnLst/>
              <a:rect l="l" t="t" r="r" b="b"/>
              <a:pathLst>
                <a:path w="237293" h="47676">
                  <a:moveTo>
                    <a:pt x="0" y="0"/>
                  </a:moveTo>
                  <a:lnTo>
                    <a:pt x="237293" y="0"/>
                  </a:lnTo>
                  <a:lnTo>
                    <a:pt x="237293" y="47676"/>
                  </a:lnTo>
                  <a:lnTo>
                    <a:pt x="0" y="47676"/>
                  </a:lnTo>
                  <a:close/>
                </a:path>
              </a:pathLst>
            </a:custGeom>
            <a:solidFill>
              <a:srgbClr val="FEACB6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6" tIns="33866" rIns="33866" bIns="33866" rtlCol="0" anchor="ctr"/>
            <a:lstStyle/>
            <a:p>
              <a:pPr algn="ctr">
                <a:lnSpc>
                  <a:spcPts val="3025"/>
                </a:lnSpc>
              </a:pPr>
              <a:endParaRPr sz="1200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313401" y="5140378"/>
            <a:ext cx="5000713" cy="77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25"/>
              </a:lnSpc>
            </a:pPr>
            <a:r>
              <a:rPr lang="en-US" sz="1400">
                <a:solidFill>
                  <a:srgbClr val="595959"/>
                </a:solidFill>
                <a:ea typeface="阿里巴巴普惠体" panose="00020600040101010101" charset="-122"/>
              </a:rPr>
              <a:t>确保应聘者有好的面试体验，不论最终录用与否</a:t>
            </a:r>
            <a:endParaRPr lang="en-US" sz="1400">
              <a:solidFill>
                <a:srgbClr val="595959"/>
              </a:solidFill>
              <a:ea typeface="阿里巴巴普惠体" panose="00020600040101010101" charset="-122"/>
            </a:endParaRPr>
          </a:p>
          <a:p>
            <a:pPr algn="l">
              <a:lnSpc>
                <a:spcPts val="3025"/>
              </a:lnSpc>
            </a:pPr>
            <a:endParaRPr sz="1200"/>
          </a:p>
        </p:txBody>
      </p:sp>
      <p:sp>
        <p:nvSpPr>
          <p:cNvPr id="23" name="TextBox 23"/>
          <p:cNvSpPr txBox="1"/>
          <p:nvPr/>
        </p:nvSpPr>
        <p:spPr>
          <a:xfrm>
            <a:off x="1313401" y="4668253"/>
            <a:ext cx="5000713" cy="55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2400">
                <a:solidFill>
                  <a:srgbClr val="404040"/>
                </a:solidFill>
                <a:ea typeface="阿里巴巴普惠体" panose="00020600040101010101" charset="-122"/>
              </a:rPr>
              <a:t>雇主品牌</a:t>
            </a:r>
            <a:endParaRPr lang="en-US" sz="2400">
              <a:solidFill>
                <a:srgbClr val="404040"/>
              </a:solidFill>
              <a:ea typeface="阿里巴巴普惠体" panose="00020600040101010101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85800" y="4655553"/>
            <a:ext cx="627601" cy="55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2400">
                <a:solidFill>
                  <a:srgbClr val="404040"/>
                </a:solidFill>
                <a:latin typeface="Arimo" panose="020B0604020202020204"/>
              </a:rPr>
              <a:t>04.</a:t>
            </a:r>
            <a:endParaRPr lang="en-US" sz="2400">
              <a:solidFill>
                <a:srgbClr val="404040"/>
              </a:solidFill>
              <a:latin typeface="Arimo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1">
              <a:alphaModFix amt="10999"/>
            </a:blip>
            <a:stretch>
              <a:fillRect l="-15555" r="-1555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07472" y="4259377"/>
            <a:ext cx="2027063" cy="55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2400" b="1">
                <a:solidFill>
                  <a:schemeClr val="accent6"/>
                </a:solidFill>
                <a:highlight>
                  <a:srgbClr val="FFFF00"/>
                </a:highlight>
                <a:ea typeface="阿里巴巴普惠体" panose="00020600040101010101" charset="-122"/>
              </a:rPr>
              <a:t>岗位分析</a:t>
            </a:r>
            <a:endParaRPr lang="en-US" sz="2400" b="1">
              <a:solidFill>
                <a:schemeClr val="accent6"/>
              </a:solidFill>
              <a:highlight>
                <a:srgbClr val="FFFF00"/>
              </a:highlight>
              <a:ea typeface="阿里巴巴普惠体" panose="00020600040101010101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863035" y="1734668"/>
            <a:ext cx="2027063" cy="55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2400">
                <a:solidFill>
                  <a:srgbClr val="404040"/>
                </a:solidFill>
                <a:ea typeface="阿里巴巴普惠体" panose="00020600040101010101" charset="-122"/>
              </a:rPr>
              <a:t>面试准备</a:t>
            </a:r>
            <a:endParaRPr lang="en-US" sz="2400">
              <a:solidFill>
                <a:srgbClr val="404040"/>
              </a:solidFill>
              <a:ea typeface="阿里巴巴普惠体" panose="00020600040101010101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520286" y="4259377"/>
            <a:ext cx="2027063" cy="1107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2400">
                <a:solidFill>
                  <a:srgbClr val="404040"/>
                </a:solidFill>
                <a:ea typeface="阿里巴巴普惠体" panose="00020600040101010101" charset="-122"/>
              </a:rPr>
              <a:t>结构化面试</a:t>
            </a:r>
            <a:endParaRPr lang="en-US" sz="2400">
              <a:solidFill>
                <a:srgbClr val="404040"/>
              </a:solidFill>
              <a:ea typeface="阿里巴巴普惠体" panose="00020600040101010101" charset="-122"/>
            </a:endParaRPr>
          </a:p>
          <a:p>
            <a:pPr algn="ctr">
              <a:lnSpc>
                <a:spcPts val="4320"/>
              </a:lnSpc>
            </a:pPr>
            <a:r>
              <a:rPr lang="en-US" sz="2400">
                <a:solidFill>
                  <a:srgbClr val="404040"/>
                </a:solidFill>
                <a:ea typeface="阿里巴巴普惠体" panose="00020600040101010101" charset="-122"/>
              </a:rPr>
              <a:t>信息收集</a:t>
            </a:r>
            <a:endParaRPr lang="zh-CN" altLang="en-US" sz="2400" b="1">
              <a:solidFill>
                <a:schemeClr val="accent6"/>
              </a:solidFill>
              <a:highlight>
                <a:srgbClr val="FFFF00"/>
              </a:highlight>
              <a:ea typeface="阿里巴巴普惠体" panose="00020600040101010101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558536" y="1734668"/>
            <a:ext cx="2027063" cy="55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buClrTx/>
              <a:buSzTx/>
              <a:buFontTx/>
            </a:pPr>
            <a:r>
              <a:rPr lang="en-US" sz="2400">
                <a:solidFill>
                  <a:srgbClr val="404040"/>
                </a:solidFill>
                <a:ea typeface="阿里巴巴普惠体" panose="00020600040101010101" charset="-122"/>
                <a:sym typeface="+mn-ea"/>
              </a:rPr>
              <a:t>公司/工作介绍</a:t>
            </a:r>
            <a:endParaRPr lang="en-US" sz="2400">
              <a:solidFill>
                <a:srgbClr val="404040"/>
              </a:solidFill>
              <a:ea typeface="阿里巴巴普惠体" panose="00020600040101010101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37553" y="455203"/>
            <a:ext cx="5025733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3200">
                <a:solidFill>
                  <a:srgbClr val="404040"/>
                </a:solidFill>
                <a:ea typeface="阿里巴巴普惠体 Medium" panose="00020600040101010101" pitchFamily="18" charset="-122"/>
              </a:rPr>
              <a:t>招聘标准化</a:t>
            </a:r>
            <a:endParaRPr lang="en-US" sz="3200">
              <a:solidFill>
                <a:srgbClr val="404040"/>
              </a:solidFill>
              <a:ea typeface="阿里巴巴普惠体 Medium" panose="00020600040101010101" pitchFamily="18" charset="-122"/>
            </a:endParaRPr>
          </a:p>
        </p:txBody>
      </p:sp>
      <p:sp>
        <p:nvSpPr>
          <p:cNvPr id="8" name="Freeform 8"/>
          <p:cNvSpPr/>
          <p:nvPr/>
        </p:nvSpPr>
        <p:spPr>
          <a:xfrm rot="-2033625">
            <a:off x="-1092278" y="-212475"/>
            <a:ext cx="2184556" cy="1124053"/>
          </a:xfrm>
          <a:custGeom>
            <a:avLst/>
            <a:gdLst/>
            <a:ahLst/>
            <a:cxnLst/>
            <a:rect l="l" t="t" r="r" b="b"/>
            <a:pathLst>
              <a:path w="3276834" h="1686080">
                <a:moveTo>
                  <a:pt x="0" y="0"/>
                </a:moveTo>
                <a:lnTo>
                  <a:pt x="3276834" y="0"/>
                </a:lnTo>
                <a:lnTo>
                  <a:pt x="3276834" y="1686080"/>
                </a:lnTo>
                <a:lnTo>
                  <a:pt x="0" y="16860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985224">
            <a:off x="11204143" y="6238959"/>
            <a:ext cx="1492093" cy="767750"/>
          </a:xfrm>
          <a:custGeom>
            <a:avLst/>
            <a:gdLst/>
            <a:ahLst/>
            <a:cxnLst/>
            <a:rect l="l" t="t" r="r" b="b"/>
            <a:pathLst>
              <a:path w="2238140" h="1151625">
                <a:moveTo>
                  <a:pt x="0" y="0"/>
                </a:moveTo>
                <a:lnTo>
                  <a:pt x="2238141" y="0"/>
                </a:lnTo>
                <a:lnTo>
                  <a:pt x="2238141" y="1151625"/>
                </a:lnTo>
                <a:lnTo>
                  <a:pt x="0" y="1151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0">
            <a:off x="10846049" y="318911"/>
            <a:ext cx="426181" cy="85627"/>
            <a:chOff x="0" y="0"/>
            <a:chExt cx="237293" cy="4767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7293" cy="47676"/>
            </a:xfrm>
            <a:custGeom>
              <a:avLst/>
              <a:gdLst/>
              <a:ahLst/>
              <a:cxnLst/>
              <a:rect l="l" t="t" r="r" b="b"/>
              <a:pathLst>
                <a:path w="237293" h="47676">
                  <a:moveTo>
                    <a:pt x="0" y="0"/>
                  </a:moveTo>
                  <a:lnTo>
                    <a:pt x="237293" y="0"/>
                  </a:lnTo>
                  <a:lnTo>
                    <a:pt x="237293" y="47676"/>
                  </a:lnTo>
                  <a:lnTo>
                    <a:pt x="0" y="47676"/>
                  </a:lnTo>
                  <a:close/>
                </a:path>
              </a:pathLst>
            </a:custGeom>
            <a:solidFill>
              <a:srgbClr val="FEACB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6" tIns="33866" rIns="33866" bIns="33866" rtlCol="0" anchor="ctr"/>
            <a:lstStyle/>
            <a:p>
              <a:pPr algn="ctr">
                <a:lnSpc>
                  <a:spcPts val="3025"/>
                </a:lnSpc>
              </a:pPr>
              <a:endParaRPr sz="1200"/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10846049" y="493605"/>
            <a:ext cx="426181" cy="85627"/>
            <a:chOff x="0" y="0"/>
            <a:chExt cx="237293" cy="4767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37293" cy="47676"/>
            </a:xfrm>
            <a:custGeom>
              <a:avLst/>
              <a:gdLst/>
              <a:ahLst/>
              <a:cxnLst/>
              <a:rect l="l" t="t" r="r" b="b"/>
              <a:pathLst>
                <a:path w="237293" h="47676">
                  <a:moveTo>
                    <a:pt x="0" y="0"/>
                  </a:moveTo>
                  <a:lnTo>
                    <a:pt x="237293" y="0"/>
                  </a:lnTo>
                  <a:lnTo>
                    <a:pt x="237293" y="47676"/>
                  </a:lnTo>
                  <a:lnTo>
                    <a:pt x="0" y="47676"/>
                  </a:lnTo>
                  <a:close/>
                </a:path>
              </a:pathLst>
            </a:custGeom>
            <a:solidFill>
              <a:srgbClr val="FEACB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6" tIns="33866" rIns="33866" bIns="33866" rtlCol="0" anchor="ctr"/>
            <a:lstStyle/>
            <a:p>
              <a:pPr algn="ctr">
                <a:lnSpc>
                  <a:spcPts val="3025"/>
                </a:lnSpc>
              </a:pPr>
              <a:endParaRPr sz="1200"/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765501" y="3375001"/>
            <a:ext cx="10660998" cy="473424"/>
            <a:chOff x="0" y="0"/>
            <a:chExt cx="4211752" cy="1870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211752" cy="187032"/>
            </a:xfrm>
            <a:custGeom>
              <a:avLst/>
              <a:gdLst/>
              <a:ahLst/>
              <a:cxnLst/>
              <a:rect l="l" t="t" r="r" b="b"/>
              <a:pathLst>
                <a:path w="4211752" h="187032">
                  <a:moveTo>
                    <a:pt x="24690" y="0"/>
                  </a:moveTo>
                  <a:lnTo>
                    <a:pt x="4187062" y="0"/>
                  </a:lnTo>
                  <a:cubicBezTo>
                    <a:pt x="4200698" y="0"/>
                    <a:pt x="4211752" y="11054"/>
                    <a:pt x="4211752" y="24690"/>
                  </a:cubicBezTo>
                  <a:lnTo>
                    <a:pt x="4211752" y="162341"/>
                  </a:lnTo>
                  <a:cubicBezTo>
                    <a:pt x="4211752" y="175977"/>
                    <a:pt x="4200698" y="187032"/>
                    <a:pt x="4187062" y="187032"/>
                  </a:cubicBezTo>
                  <a:lnTo>
                    <a:pt x="24690" y="187032"/>
                  </a:lnTo>
                  <a:cubicBezTo>
                    <a:pt x="11054" y="187032"/>
                    <a:pt x="0" y="175977"/>
                    <a:pt x="0" y="162341"/>
                  </a:cubicBezTo>
                  <a:lnTo>
                    <a:pt x="0" y="24690"/>
                  </a:lnTo>
                  <a:cubicBezTo>
                    <a:pt x="0" y="11054"/>
                    <a:pt x="11054" y="0"/>
                    <a:pt x="24690" y="0"/>
                  </a:cubicBezTo>
                  <a:close/>
                </a:path>
              </a:pathLst>
            </a:custGeom>
            <a:solidFill>
              <a:srgbClr val="FEACB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6" tIns="33866" rIns="33866" bIns="33866" rtlCol="0" anchor="ctr"/>
            <a:lstStyle/>
            <a:p>
              <a:pPr algn="ctr">
                <a:lnSpc>
                  <a:spcPts val="3025"/>
                </a:lnSpc>
              </a:pPr>
              <a:endParaRPr sz="1200"/>
            </a:p>
          </p:txBody>
        </p:sp>
      </p:grpSp>
      <p:sp>
        <p:nvSpPr>
          <p:cNvPr id="19" name="AutoShape 19"/>
          <p:cNvSpPr/>
          <p:nvPr/>
        </p:nvSpPr>
        <p:spPr>
          <a:xfrm flipH="1" flipV="1">
            <a:off x="2674047" y="2165278"/>
            <a:ext cx="0" cy="120972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 flipH="1" flipV="1">
            <a:off x="1193084" y="3848425"/>
            <a:ext cx="0" cy="120972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flipH="1" flipV="1">
            <a:off x="6369549" y="2165278"/>
            <a:ext cx="0" cy="120972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flipH="1" flipV="1">
            <a:off x="4305898" y="3861218"/>
            <a:ext cx="0" cy="120972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23"/>
          <p:cNvSpPr txBox="1"/>
          <p:nvPr/>
        </p:nvSpPr>
        <p:spPr>
          <a:xfrm>
            <a:off x="8308753" y="4259377"/>
            <a:ext cx="2027063" cy="55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2400">
                <a:solidFill>
                  <a:srgbClr val="404040"/>
                </a:solidFill>
                <a:ea typeface="阿里巴巴普惠体" panose="00020600040101010101" charset="-122"/>
              </a:rPr>
              <a:t>填写面试评价</a:t>
            </a:r>
            <a:endParaRPr lang="zh-CN" altLang="en-US" sz="2400">
              <a:solidFill>
                <a:srgbClr val="404040"/>
              </a:solidFill>
              <a:latin typeface="阿里巴巴普惠体" panose="00020600040101010101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579721" y="4764009"/>
            <a:ext cx="2027063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25"/>
              </a:lnSpc>
            </a:pPr>
            <a:r>
              <a:rPr lang="en-US" sz="1400">
                <a:solidFill>
                  <a:srgbClr val="595959"/>
                </a:solidFill>
                <a:ea typeface="阿里巴巴普惠体" panose="00020600040101010101" charset="-122"/>
              </a:rPr>
              <a:t>我们需要什么样的人？</a:t>
            </a:r>
            <a:endParaRPr lang="en-US" sz="1400">
              <a:solidFill>
                <a:srgbClr val="595959"/>
              </a:solidFill>
              <a:ea typeface="阿里巴巴普惠体" panose="00020600040101010101" charset="-122"/>
            </a:endParaRPr>
          </a:p>
        </p:txBody>
      </p:sp>
      <p:sp>
        <p:nvSpPr>
          <p:cNvPr id="27" name="AutoShape 27"/>
          <p:cNvSpPr/>
          <p:nvPr/>
        </p:nvSpPr>
        <p:spPr>
          <a:xfrm flipH="1" flipV="1">
            <a:off x="8094365" y="3861218"/>
            <a:ext cx="0" cy="120972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1">
              <a:alphaModFix amt="10999"/>
            </a:blip>
            <a:stretch>
              <a:fillRect l="-15555" r="-15555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8142336" y="1346850"/>
            <a:ext cx="5409785" cy="2716085"/>
            <a:chOff x="0" y="0"/>
            <a:chExt cx="2137199" cy="10730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37199" cy="1073022"/>
            </a:xfrm>
            <a:custGeom>
              <a:avLst/>
              <a:gdLst/>
              <a:ahLst/>
              <a:cxnLst/>
              <a:rect l="l" t="t" r="r" b="b"/>
              <a:pathLst>
                <a:path w="2137199" h="1073022">
                  <a:moveTo>
                    <a:pt x="0" y="0"/>
                  </a:moveTo>
                  <a:lnTo>
                    <a:pt x="2137199" y="0"/>
                  </a:lnTo>
                  <a:lnTo>
                    <a:pt x="2137199" y="1073022"/>
                  </a:lnTo>
                  <a:lnTo>
                    <a:pt x="0" y="1073022"/>
                  </a:lnTo>
                  <a:close/>
                </a:path>
              </a:pathLst>
            </a:custGeom>
            <a:solidFill>
              <a:srgbClr val="FEACB6">
                <a:alpha val="3882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6" tIns="33866" rIns="33866" bIns="33866" rtlCol="0" anchor="ctr"/>
            <a:lstStyle/>
            <a:p>
              <a:pPr algn="ctr">
                <a:lnSpc>
                  <a:spcPts val="3025"/>
                </a:lnSpc>
              </a:pPr>
              <a:endParaRPr sz="1200"/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1137900" y="406400"/>
            <a:ext cx="409575" cy="508000"/>
            <a:chOff x="0" y="0"/>
            <a:chExt cx="819150" cy="1016000"/>
          </a:xfrm>
        </p:grpSpPr>
        <p:sp>
          <p:nvSpPr>
            <p:cNvPr id="7" name="Freeform 7"/>
            <p:cNvSpPr/>
            <p:nvPr/>
          </p:nvSpPr>
          <p:spPr>
            <a:xfrm>
              <a:off x="108585" y="276352"/>
              <a:ext cx="601980" cy="463296"/>
            </a:xfrm>
            <a:custGeom>
              <a:avLst/>
              <a:gdLst/>
              <a:ahLst/>
              <a:cxnLst/>
              <a:rect l="l" t="t" r="r" b="b"/>
              <a:pathLst>
                <a:path w="601980" h="463296">
                  <a:moveTo>
                    <a:pt x="0" y="0"/>
                  </a:moveTo>
                  <a:lnTo>
                    <a:pt x="601980" y="0"/>
                  </a:lnTo>
                  <a:lnTo>
                    <a:pt x="601980" y="164846"/>
                  </a:lnTo>
                  <a:lnTo>
                    <a:pt x="0" y="164846"/>
                  </a:lnTo>
                  <a:close/>
                  <a:moveTo>
                    <a:pt x="0" y="463296"/>
                  </a:moveTo>
                  <a:lnTo>
                    <a:pt x="601980" y="463296"/>
                  </a:lnTo>
                  <a:lnTo>
                    <a:pt x="0" y="46329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0">
            <a:off x="11402789" y="3210693"/>
            <a:ext cx="108000" cy="108000"/>
            <a:chOff x="0" y="0"/>
            <a:chExt cx="216000" cy="21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107950"/>
                  </a:moveTo>
                  <a:cubicBezTo>
                    <a:pt x="0" y="48387"/>
                    <a:pt x="48387" y="0"/>
                    <a:pt x="107950" y="0"/>
                  </a:cubicBezTo>
                  <a:cubicBezTo>
                    <a:pt x="167513" y="0"/>
                    <a:pt x="215900" y="48387"/>
                    <a:pt x="215900" y="107950"/>
                  </a:cubicBezTo>
                  <a:cubicBezTo>
                    <a:pt x="215900" y="167513"/>
                    <a:pt x="167513" y="215900"/>
                    <a:pt x="107950" y="215900"/>
                  </a:cubicBezTo>
                  <a:cubicBezTo>
                    <a:pt x="48387" y="215900"/>
                    <a:pt x="0" y="167640"/>
                    <a:pt x="0" y="1079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11402789" y="3375001"/>
            <a:ext cx="108000" cy="108000"/>
            <a:chOff x="0" y="0"/>
            <a:chExt cx="216000" cy="216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107950"/>
                  </a:moveTo>
                  <a:cubicBezTo>
                    <a:pt x="0" y="48387"/>
                    <a:pt x="48387" y="0"/>
                    <a:pt x="107950" y="0"/>
                  </a:cubicBezTo>
                  <a:cubicBezTo>
                    <a:pt x="167513" y="0"/>
                    <a:pt x="215900" y="48387"/>
                    <a:pt x="215900" y="107950"/>
                  </a:cubicBezTo>
                  <a:cubicBezTo>
                    <a:pt x="215900" y="167513"/>
                    <a:pt x="167513" y="215900"/>
                    <a:pt x="107950" y="215900"/>
                  </a:cubicBezTo>
                  <a:cubicBezTo>
                    <a:pt x="48387" y="215900"/>
                    <a:pt x="0" y="167640"/>
                    <a:pt x="0" y="1079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 rot="0">
            <a:off x="11402789" y="3539308"/>
            <a:ext cx="108000" cy="108000"/>
            <a:chOff x="0" y="0"/>
            <a:chExt cx="216000" cy="216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107950"/>
                  </a:moveTo>
                  <a:cubicBezTo>
                    <a:pt x="0" y="48387"/>
                    <a:pt x="48387" y="0"/>
                    <a:pt x="107950" y="0"/>
                  </a:cubicBezTo>
                  <a:cubicBezTo>
                    <a:pt x="167513" y="0"/>
                    <a:pt x="215900" y="48387"/>
                    <a:pt x="215900" y="107950"/>
                  </a:cubicBezTo>
                  <a:cubicBezTo>
                    <a:pt x="215900" y="167513"/>
                    <a:pt x="167513" y="215900"/>
                    <a:pt x="107950" y="215900"/>
                  </a:cubicBezTo>
                  <a:cubicBezTo>
                    <a:pt x="48387" y="215900"/>
                    <a:pt x="0" y="167640"/>
                    <a:pt x="0" y="1079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646449" y="498524"/>
            <a:ext cx="4654110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3200">
                <a:solidFill>
                  <a:srgbClr val="404040"/>
                </a:solidFill>
                <a:ea typeface="阿里巴巴普惠体 Medium" panose="00020600040101010101" pitchFamily="18" charset="-122"/>
              </a:rPr>
              <a:t>做这个岗位</a:t>
            </a:r>
            <a:r>
              <a:rPr lang="en-US" sz="4000" b="1">
                <a:solidFill>
                  <a:schemeClr val="accent6"/>
                </a:solidFill>
                <a:ea typeface="阿里巴巴普惠体 Medium" panose="00020600040101010101" pitchFamily="18" charset="-122"/>
              </a:rPr>
              <a:t>需要些什么?</a:t>
            </a:r>
            <a:endParaRPr lang="en-US" sz="4000" b="1">
              <a:solidFill>
                <a:schemeClr val="accent6"/>
              </a:solidFill>
              <a:ea typeface="阿里巴巴普惠体 Medium" panose="00020600040101010101" pitchFamily="18" charset="-122"/>
            </a:endParaRPr>
          </a:p>
        </p:txBody>
      </p:sp>
      <p:sp>
        <p:nvSpPr>
          <p:cNvPr id="15" name="Freeform 15"/>
          <p:cNvSpPr/>
          <p:nvPr/>
        </p:nvSpPr>
        <p:spPr>
          <a:xfrm rot="-2033625">
            <a:off x="-1092278" y="-212475"/>
            <a:ext cx="2184556" cy="1124053"/>
          </a:xfrm>
          <a:custGeom>
            <a:avLst/>
            <a:gdLst/>
            <a:ahLst/>
            <a:cxnLst/>
            <a:rect l="l" t="t" r="r" b="b"/>
            <a:pathLst>
              <a:path w="3276834" h="1686080">
                <a:moveTo>
                  <a:pt x="0" y="0"/>
                </a:moveTo>
                <a:lnTo>
                  <a:pt x="3276834" y="0"/>
                </a:lnTo>
                <a:lnTo>
                  <a:pt x="3276834" y="1686080"/>
                </a:lnTo>
                <a:lnTo>
                  <a:pt x="0" y="16860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7985224">
            <a:off x="11204143" y="6238959"/>
            <a:ext cx="1492093" cy="767750"/>
          </a:xfrm>
          <a:custGeom>
            <a:avLst/>
            <a:gdLst/>
            <a:ahLst/>
            <a:cxnLst/>
            <a:rect l="l" t="t" r="r" b="b"/>
            <a:pathLst>
              <a:path w="2238140" h="1151625">
                <a:moveTo>
                  <a:pt x="0" y="0"/>
                </a:moveTo>
                <a:lnTo>
                  <a:pt x="2238141" y="0"/>
                </a:lnTo>
                <a:lnTo>
                  <a:pt x="2238141" y="1151625"/>
                </a:lnTo>
                <a:lnTo>
                  <a:pt x="0" y="1151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46449" y="1302971"/>
            <a:ext cx="8374068" cy="3923443"/>
          </a:xfrm>
          <a:custGeom>
            <a:avLst/>
            <a:gdLst/>
            <a:ahLst/>
            <a:cxnLst/>
            <a:rect l="l" t="t" r="r" b="b"/>
            <a:pathLst>
              <a:path w="12561102" h="5885165">
                <a:moveTo>
                  <a:pt x="0" y="0"/>
                </a:moveTo>
                <a:lnTo>
                  <a:pt x="12561102" y="0"/>
                </a:lnTo>
                <a:lnTo>
                  <a:pt x="12561102" y="5885165"/>
                </a:lnTo>
                <a:lnTo>
                  <a:pt x="0" y="58851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646449" y="5550265"/>
            <a:ext cx="7221749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3200">
                <a:solidFill>
                  <a:srgbClr val="404040"/>
                </a:solidFill>
                <a:ea typeface="阿里巴巴普惠体 Medium" panose="00020600040101010101" pitchFamily="18" charset="-122"/>
              </a:rPr>
              <a:t>这份工作的</a:t>
            </a:r>
            <a:r>
              <a:rPr lang="en-US" sz="4000" b="1">
                <a:solidFill>
                  <a:schemeClr val="accent6"/>
                </a:solidFill>
                <a:ea typeface="阿里巴巴普惠体 Medium" panose="00020600040101010101" pitchFamily="18" charset="-122"/>
              </a:rPr>
              <a:t>挑战和吸引点</a:t>
            </a:r>
            <a:r>
              <a:rPr lang="en-US" sz="3200">
                <a:solidFill>
                  <a:srgbClr val="404040"/>
                </a:solidFill>
                <a:ea typeface="阿里巴巴普惠体 Medium" panose="00020600040101010101" pitchFamily="18" charset="-122"/>
              </a:rPr>
              <a:t>是什么?</a:t>
            </a:r>
            <a:endParaRPr lang="en-US" sz="3200">
              <a:solidFill>
                <a:srgbClr val="404040"/>
              </a:solidFill>
              <a:ea typeface="阿里巴巴普惠体 Medium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1">
              <a:alphaModFix amt="10999"/>
            </a:blip>
            <a:stretch>
              <a:fillRect l="-15555" r="-1555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07472" y="4259377"/>
            <a:ext cx="2027063" cy="55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2400">
                <a:solidFill>
                  <a:srgbClr val="404040"/>
                </a:solidFill>
                <a:ea typeface="阿里巴巴普惠体" panose="00020600040101010101" charset="-122"/>
              </a:rPr>
              <a:t>岗位分析</a:t>
            </a:r>
            <a:endParaRPr lang="en-US" sz="2400">
              <a:solidFill>
                <a:srgbClr val="404040"/>
              </a:solidFill>
              <a:ea typeface="阿里巴巴普惠体" panose="00020600040101010101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863035" y="1734668"/>
            <a:ext cx="2027063" cy="55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2400" b="1">
                <a:solidFill>
                  <a:schemeClr val="accent6"/>
                </a:solidFill>
                <a:highlight>
                  <a:srgbClr val="FFFF00"/>
                </a:highlight>
                <a:ea typeface="阿里巴巴普惠体" panose="00020600040101010101" charset="-122"/>
              </a:rPr>
              <a:t>面试准备</a:t>
            </a:r>
            <a:endParaRPr lang="en-US" sz="2400" b="1">
              <a:solidFill>
                <a:schemeClr val="accent6"/>
              </a:solidFill>
              <a:highlight>
                <a:srgbClr val="FFFF00"/>
              </a:highlight>
              <a:ea typeface="阿里巴巴普惠体" panose="00020600040101010101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520286" y="4259377"/>
            <a:ext cx="2027063" cy="1107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2400">
                <a:solidFill>
                  <a:srgbClr val="404040"/>
                </a:solidFill>
                <a:ea typeface="阿里巴巴普惠体" panose="00020600040101010101" charset="-122"/>
              </a:rPr>
              <a:t>结构化面试</a:t>
            </a:r>
            <a:endParaRPr lang="en-US" sz="2400">
              <a:solidFill>
                <a:srgbClr val="404040"/>
              </a:solidFill>
              <a:ea typeface="阿里巴巴普惠体" panose="00020600040101010101" charset="-122"/>
            </a:endParaRPr>
          </a:p>
          <a:p>
            <a:pPr algn="ctr">
              <a:lnSpc>
                <a:spcPts val="4320"/>
              </a:lnSpc>
            </a:pPr>
            <a:r>
              <a:rPr lang="zh-CN" altLang="en-US" sz="2400">
                <a:solidFill>
                  <a:srgbClr val="404040"/>
                </a:solidFill>
                <a:ea typeface="阿里巴巴普惠体" panose="00020600040101010101" charset="-122"/>
              </a:rPr>
              <a:t>信息收集</a:t>
            </a:r>
            <a:endParaRPr lang="zh-CN" altLang="en-US" sz="2400">
              <a:solidFill>
                <a:srgbClr val="404040"/>
              </a:solidFill>
              <a:ea typeface="阿里巴巴普惠体" panose="00020600040101010101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558536" y="1734668"/>
            <a:ext cx="2027063" cy="55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buClrTx/>
              <a:buSzTx/>
              <a:buFontTx/>
            </a:pPr>
            <a:r>
              <a:rPr lang="en-US" sz="2400">
                <a:solidFill>
                  <a:srgbClr val="404040"/>
                </a:solidFill>
                <a:ea typeface="阿里巴巴普惠体" panose="00020600040101010101" charset="-122"/>
                <a:sym typeface="+mn-ea"/>
              </a:rPr>
              <a:t>公司/工作介绍</a:t>
            </a:r>
            <a:endParaRPr lang="en-US" sz="2400">
              <a:solidFill>
                <a:srgbClr val="404040"/>
              </a:solidFill>
              <a:ea typeface="阿里巴巴普惠体" panose="00020600040101010101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37553" y="455203"/>
            <a:ext cx="5025733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3200">
                <a:solidFill>
                  <a:srgbClr val="404040"/>
                </a:solidFill>
                <a:ea typeface="阿里巴巴普惠体 Medium" panose="00020600040101010101" pitchFamily="18" charset="-122"/>
              </a:rPr>
              <a:t>招聘标准化</a:t>
            </a:r>
            <a:endParaRPr lang="en-US" sz="3200">
              <a:solidFill>
                <a:srgbClr val="404040"/>
              </a:solidFill>
              <a:ea typeface="阿里巴巴普惠体 Medium" panose="00020600040101010101" pitchFamily="18" charset="-122"/>
            </a:endParaRPr>
          </a:p>
        </p:txBody>
      </p:sp>
      <p:sp>
        <p:nvSpPr>
          <p:cNvPr id="8" name="Freeform 8"/>
          <p:cNvSpPr/>
          <p:nvPr/>
        </p:nvSpPr>
        <p:spPr>
          <a:xfrm rot="-2033625">
            <a:off x="-1092278" y="-212475"/>
            <a:ext cx="2184556" cy="1124053"/>
          </a:xfrm>
          <a:custGeom>
            <a:avLst/>
            <a:gdLst/>
            <a:ahLst/>
            <a:cxnLst/>
            <a:rect l="l" t="t" r="r" b="b"/>
            <a:pathLst>
              <a:path w="3276834" h="1686080">
                <a:moveTo>
                  <a:pt x="0" y="0"/>
                </a:moveTo>
                <a:lnTo>
                  <a:pt x="3276834" y="0"/>
                </a:lnTo>
                <a:lnTo>
                  <a:pt x="3276834" y="1686080"/>
                </a:lnTo>
                <a:lnTo>
                  <a:pt x="0" y="16860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985224">
            <a:off x="11204143" y="6238959"/>
            <a:ext cx="1492093" cy="767750"/>
          </a:xfrm>
          <a:custGeom>
            <a:avLst/>
            <a:gdLst/>
            <a:ahLst/>
            <a:cxnLst/>
            <a:rect l="l" t="t" r="r" b="b"/>
            <a:pathLst>
              <a:path w="2238140" h="1151625">
                <a:moveTo>
                  <a:pt x="0" y="0"/>
                </a:moveTo>
                <a:lnTo>
                  <a:pt x="2238141" y="0"/>
                </a:lnTo>
                <a:lnTo>
                  <a:pt x="2238141" y="1151625"/>
                </a:lnTo>
                <a:lnTo>
                  <a:pt x="0" y="1151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0">
            <a:off x="10846049" y="318911"/>
            <a:ext cx="426181" cy="85627"/>
            <a:chOff x="0" y="0"/>
            <a:chExt cx="237293" cy="4767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7293" cy="47676"/>
            </a:xfrm>
            <a:custGeom>
              <a:avLst/>
              <a:gdLst/>
              <a:ahLst/>
              <a:cxnLst/>
              <a:rect l="l" t="t" r="r" b="b"/>
              <a:pathLst>
                <a:path w="237293" h="47676">
                  <a:moveTo>
                    <a:pt x="0" y="0"/>
                  </a:moveTo>
                  <a:lnTo>
                    <a:pt x="237293" y="0"/>
                  </a:lnTo>
                  <a:lnTo>
                    <a:pt x="237293" y="47676"/>
                  </a:lnTo>
                  <a:lnTo>
                    <a:pt x="0" y="47676"/>
                  </a:lnTo>
                  <a:close/>
                </a:path>
              </a:pathLst>
            </a:custGeom>
            <a:solidFill>
              <a:srgbClr val="FEACB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6" tIns="33866" rIns="33866" bIns="33866" rtlCol="0" anchor="ctr"/>
            <a:lstStyle/>
            <a:p>
              <a:pPr algn="ctr">
                <a:lnSpc>
                  <a:spcPts val="3025"/>
                </a:lnSpc>
              </a:pPr>
              <a:endParaRPr sz="1200"/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10846049" y="493605"/>
            <a:ext cx="426181" cy="85627"/>
            <a:chOff x="0" y="0"/>
            <a:chExt cx="237293" cy="4767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37293" cy="47676"/>
            </a:xfrm>
            <a:custGeom>
              <a:avLst/>
              <a:gdLst/>
              <a:ahLst/>
              <a:cxnLst/>
              <a:rect l="l" t="t" r="r" b="b"/>
              <a:pathLst>
                <a:path w="237293" h="47676">
                  <a:moveTo>
                    <a:pt x="0" y="0"/>
                  </a:moveTo>
                  <a:lnTo>
                    <a:pt x="237293" y="0"/>
                  </a:lnTo>
                  <a:lnTo>
                    <a:pt x="237293" y="47676"/>
                  </a:lnTo>
                  <a:lnTo>
                    <a:pt x="0" y="47676"/>
                  </a:lnTo>
                  <a:close/>
                </a:path>
              </a:pathLst>
            </a:custGeom>
            <a:solidFill>
              <a:srgbClr val="FEACB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6" tIns="33866" rIns="33866" bIns="33866" rtlCol="0" anchor="ctr"/>
            <a:lstStyle/>
            <a:p>
              <a:pPr algn="ctr">
                <a:lnSpc>
                  <a:spcPts val="3025"/>
                </a:lnSpc>
              </a:pPr>
              <a:endParaRPr sz="1200"/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765501" y="3375001"/>
            <a:ext cx="10660998" cy="473424"/>
            <a:chOff x="0" y="0"/>
            <a:chExt cx="4211752" cy="1870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211752" cy="187032"/>
            </a:xfrm>
            <a:custGeom>
              <a:avLst/>
              <a:gdLst/>
              <a:ahLst/>
              <a:cxnLst/>
              <a:rect l="l" t="t" r="r" b="b"/>
              <a:pathLst>
                <a:path w="4211752" h="187032">
                  <a:moveTo>
                    <a:pt x="24690" y="0"/>
                  </a:moveTo>
                  <a:lnTo>
                    <a:pt x="4187062" y="0"/>
                  </a:lnTo>
                  <a:cubicBezTo>
                    <a:pt x="4200698" y="0"/>
                    <a:pt x="4211752" y="11054"/>
                    <a:pt x="4211752" y="24690"/>
                  </a:cubicBezTo>
                  <a:lnTo>
                    <a:pt x="4211752" y="162341"/>
                  </a:lnTo>
                  <a:cubicBezTo>
                    <a:pt x="4211752" y="175977"/>
                    <a:pt x="4200698" y="187032"/>
                    <a:pt x="4187062" y="187032"/>
                  </a:cubicBezTo>
                  <a:lnTo>
                    <a:pt x="24690" y="187032"/>
                  </a:lnTo>
                  <a:cubicBezTo>
                    <a:pt x="11054" y="187032"/>
                    <a:pt x="0" y="175977"/>
                    <a:pt x="0" y="162341"/>
                  </a:cubicBezTo>
                  <a:lnTo>
                    <a:pt x="0" y="24690"/>
                  </a:lnTo>
                  <a:cubicBezTo>
                    <a:pt x="0" y="11054"/>
                    <a:pt x="11054" y="0"/>
                    <a:pt x="24690" y="0"/>
                  </a:cubicBezTo>
                  <a:close/>
                </a:path>
              </a:pathLst>
            </a:custGeom>
            <a:solidFill>
              <a:srgbClr val="FEACB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6" tIns="33866" rIns="33866" bIns="33866" rtlCol="0" anchor="ctr"/>
            <a:lstStyle/>
            <a:p>
              <a:pPr algn="ctr">
                <a:lnSpc>
                  <a:spcPts val="3025"/>
                </a:lnSpc>
              </a:pPr>
              <a:endParaRPr sz="1200"/>
            </a:p>
          </p:txBody>
        </p:sp>
      </p:grpSp>
      <p:sp>
        <p:nvSpPr>
          <p:cNvPr id="19" name="AutoShape 19"/>
          <p:cNvSpPr/>
          <p:nvPr/>
        </p:nvSpPr>
        <p:spPr>
          <a:xfrm flipH="1" flipV="1">
            <a:off x="2674047" y="2165278"/>
            <a:ext cx="0" cy="120972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 flipH="1" flipV="1">
            <a:off x="1193084" y="3848425"/>
            <a:ext cx="0" cy="120972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flipH="1" flipV="1">
            <a:off x="6369549" y="2165278"/>
            <a:ext cx="0" cy="120972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flipH="1" flipV="1">
            <a:off x="4305898" y="3861218"/>
            <a:ext cx="0" cy="120972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23"/>
          <p:cNvSpPr txBox="1"/>
          <p:nvPr/>
        </p:nvSpPr>
        <p:spPr>
          <a:xfrm>
            <a:off x="8308753" y="4259377"/>
            <a:ext cx="2027063" cy="55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2400">
                <a:solidFill>
                  <a:srgbClr val="404040"/>
                </a:solidFill>
                <a:ea typeface="阿里巴巴普惠体" panose="00020600040101010101" charset="-122"/>
              </a:rPr>
              <a:t>填写面试评价</a:t>
            </a:r>
            <a:endParaRPr lang="zh-CN" altLang="en-US" sz="2400">
              <a:solidFill>
                <a:srgbClr val="404040"/>
              </a:solidFill>
              <a:latin typeface="阿里巴巴普惠体" panose="00020600040101010101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579721" y="4764009"/>
            <a:ext cx="2027063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25"/>
              </a:lnSpc>
            </a:pPr>
            <a:r>
              <a:rPr lang="en-US" sz="1400">
                <a:solidFill>
                  <a:srgbClr val="595959"/>
                </a:solidFill>
                <a:ea typeface="阿里巴巴普惠体" panose="00020600040101010101" charset="-122"/>
              </a:rPr>
              <a:t>我们需要什么样的人？</a:t>
            </a:r>
            <a:endParaRPr lang="en-US" sz="1400">
              <a:solidFill>
                <a:srgbClr val="595959"/>
              </a:solidFill>
              <a:ea typeface="阿里巴巴普惠体" panose="00020600040101010101" charset="-122"/>
            </a:endParaRPr>
          </a:p>
        </p:txBody>
      </p:sp>
      <p:sp>
        <p:nvSpPr>
          <p:cNvPr id="27" name="AutoShape 27"/>
          <p:cNvSpPr/>
          <p:nvPr/>
        </p:nvSpPr>
        <p:spPr>
          <a:xfrm flipH="1" flipV="1">
            <a:off x="8094365" y="3861218"/>
            <a:ext cx="0" cy="120972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1137900" y="406400"/>
            <a:ext cx="409575" cy="508000"/>
            <a:chOff x="0" y="0"/>
            <a:chExt cx="819150" cy="1016000"/>
          </a:xfrm>
        </p:grpSpPr>
        <p:sp>
          <p:nvSpPr>
            <p:cNvPr id="3" name="Freeform 3"/>
            <p:cNvSpPr/>
            <p:nvPr/>
          </p:nvSpPr>
          <p:spPr>
            <a:xfrm>
              <a:off x="108585" y="276352"/>
              <a:ext cx="601980" cy="463296"/>
            </a:xfrm>
            <a:custGeom>
              <a:avLst/>
              <a:gdLst/>
              <a:ahLst/>
              <a:cxnLst/>
              <a:rect l="l" t="t" r="r" b="b"/>
              <a:pathLst>
                <a:path w="601980" h="463296">
                  <a:moveTo>
                    <a:pt x="0" y="0"/>
                  </a:moveTo>
                  <a:lnTo>
                    <a:pt x="601980" y="0"/>
                  </a:lnTo>
                  <a:lnTo>
                    <a:pt x="601980" y="164846"/>
                  </a:lnTo>
                  <a:lnTo>
                    <a:pt x="0" y="164846"/>
                  </a:lnTo>
                  <a:close/>
                  <a:moveTo>
                    <a:pt x="0" y="463296"/>
                  </a:moveTo>
                  <a:lnTo>
                    <a:pt x="601980" y="463296"/>
                  </a:lnTo>
                  <a:lnTo>
                    <a:pt x="0" y="46329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11402789" y="3210693"/>
            <a:ext cx="108000" cy="108000"/>
            <a:chOff x="0" y="0"/>
            <a:chExt cx="216000" cy="2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107950"/>
                  </a:moveTo>
                  <a:cubicBezTo>
                    <a:pt x="0" y="48387"/>
                    <a:pt x="48387" y="0"/>
                    <a:pt x="107950" y="0"/>
                  </a:cubicBezTo>
                  <a:cubicBezTo>
                    <a:pt x="167513" y="0"/>
                    <a:pt x="215900" y="48387"/>
                    <a:pt x="215900" y="107950"/>
                  </a:cubicBezTo>
                  <a:cubicBezTo>
                    <a:pt x="215900" y="167513"/>
                    <a:pt x="167513" y="215900"/>
                    <a:pt x="107950" y="215900"/>
                  </a:cubicBezTo>
                  <a:cubicBezTo>
                    <a:pt x="48387" y="215900"/>
                    <a:pt x="0" y="167640"/>
                    <a:pt x="0" y="1079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646449" y="498524"/>
            <a:ext cx="4654110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3200">
                <a:solidFill>
                  <a:srgbClr val="404040"/>
                </a:solidFill>
                <a:ea typeface="阿里巴巴普惠体 Medium" panose="00020600040101010101" pitchFamily="18" charset="-122"/>
              </a:rPr>
              <a:t>面试前准备要点</a:t>
            </a:r>
            <a:endParaRPr lang="en-US" sz="3200">
              <a:solidFill>
                <a:srgbClr val="404040"/>
              </a:solidFill>
              <a:ea typeface="阿里巴巴普惠体 Medium" panose="00020600040101010101" pitchFamily="18" charset="-122"/>
            </a:endParaRPr>
          </a:p>
        </p:txBody>
      </p:sp>
      <p:sp>
        <p:nvSpPr>
          <p:cNvPr id="7" name="Freeform 7"/>
          <p:cNvSpPr/>
          <p:nvPr/>
        </p:nvSpPr>
        <p:spPr>
          <a:xfrm rot="-2033625">
            <a:off x="-1092278" y="-212475"/>
            <a:ext cx="2184556" cy="1124053"/>
          </a:xfrm>
          <a:custGeom>
            <a:avLst/>
            <a:gdLst/>
            <a:ahLst/>
            <a:cxnLst/>
            <a:rect l="l" t="t" r="r" b="b"/>
            <a:pathLst>
              <a:path w="3276834" h="1686080">
                <a:moveTo>
                  <a:pt x="0" y="0"/>
                </a:moveTo>
                <a:lnTo>
                  <a:pt x="3276834" y="0"/>
                </a:lnTo>
                <a:lnTo>
                  <a:pt x="3276834" y="1686080"/>
                </a:lnTo>
                <a:lnTo>
                  <a:pt x="0" y="168608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7985224">
            <a:off x="11204143" y="6238959"/>
            <a:ext cx="1492093" cy="767750"/>
          </a:xfrm>
          <a:custGeom>
            <a:avLst/>
            <a:gdLst/>
            <a:ahLst/>
            <a:cxnLst/>
            <a:rect l="l" t="t" r="r" b="b"/>
            <a:pathLst>
              <a:path w="2238140" h="1151625">
                <a:moveTo>
                  <a:pt x="0" y="0"/>
                </a:moveTo>
                <a:lnTo>
                  <a:pt x="2238141" y="0"/>
                </a:lnTo>
                <a:lnTo>
                  <a:pt x="2238141" y="1151625"/>
                </a:lnTo>
                <a:lnTo>
                  <a:pt x="0" y="115162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26488" y="1480753"/>
            <a:ext cx="1153293" cy="1153293"/>
          </a:xfrm>
          <a:custGeom>
            <a:avLst/>
            <a:gdLst/>
            <a:ahLst/>
            <a:cxnLst/>
            <a:rect l="l" t="t" r="r" b="b"/>
            <a:pathLst>
              <a:path w="1729940" h="1729940">
                <a:moveTo>
                  <a:pt x="0" y="0"/>
                </a:moveTo>
                <a:lnTo>
                  <a:pt x="1729940" y="0"/>
                </a:lnTo>
                <a:lnTo>
                  <a:pt x="1729940" y="1729940"/>
                </a:lnTo>
                <a:lnTo>
                  <a:pt x="0" y="1729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300559" y="1480753"/>
            <a:ext cx="1107161" cy="1153293"/>
          </a:xfrm>
          <a:custGeom>
            <a:avLst/>
            <a:gdLst/>
            <a:ahLst/>
            <a:cxnLst/>
            <a:rect l="l" t="t" r="r" b="b"/>
            <a:pathLst>
              <a:path w="1660742" h="1729940">
                <a:moveTo>
                  <a:pt x="0" y="0"/>
                </a:moveTo>
                <a:lnTo>
                  <a:pt x="1660742" y="0"/>
                </a:lnTo>
                <a:lnTo>
                  <a:pt x="1660742" y="1729940"/>
                </a:lnTo>
                <a:lnTo>
                  <a:pt x="0" y="17299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125520" y="1425189"/>
            <a:ext cx="1247455" cy="1105557"/>
          </a:xfrm>
          <a:custGeom>
            <a:avLst/>
            <a:gdLst/>
            <a:ahLst/>
            <a:cxnLst/>
            <a:rect l="l" t="t" r="r" b="b"/>
            <a:pathLst>
              <a:path w="1871182" h="1658335">
                <a:moveTo>
                  <a:pt x="0" y="0"/>
                </a:moveTo>
                <a:lnTo>
                  <a:pt x="1871183" y="0"/>
                </a:lnTo>
                <a:lnTo>
                  <a:pt x="1871183" y="1658335"/>
                </a:lnTo>
                <a:lnTo>
                  <a:pt x="0" y="16583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74499" y="2946400"/>
            <a:ext cx="2180723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3200">
                <a:solidFill>
                  <a:srgbClr val="404040"/>
                </a:solidFill>
                <a:ea typeface="阿里巴巴普惠体 Medium" panose="00020600040101010101" pitchFamily="18" charset="-122"/>
              </a:rPr>
              <a:t>面试官自身</a:t>
            </a:r>
            <a:endParaRPr lang="en-US" sz="3200">
              <a:solidFill>
                <a:srgbClr val="404040"/>
              </a:solidFill>
              <a:ea typeface="阿里巴巴普惠体 Medium" panose="00020600040101010101" pitchFamily="18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85800" y="3621287"/>
            <a:ext cx="2753936" cy="3487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>
              <a:lnSpc>
                <a:spcPts val="3885"/>
              </a:lnSpc>
              <a:buFont typeface="Arial" panose="020B0604020202020204"/>
              <a:buChar char="•"/>
            </a:pPr>
            <a:r>
              <a:rPr lang="en-US">
                <a:solidFill>
                  <a:srgbClr val="595959"/>
                </a:solidFill>
                <a:ea typeface="阿里巴巴普惠体" panose="00020600040101010101" charset="-122"/>
              </a:rPr>
              <a:t>注重细节、谈吐得体</a:t>
            </a:r>
            <a:endParaRPr lang="en-US">
              <a:solidFill>
                <a:srgbClr val="595959"/>
              </a:solidFill>
              <a:ea typeface="阿里巴巴普惠体" panose="00020600040101010101" charset="-122"/>
            </a:endParaRPr>
          </a:p>
          <a:p>
            <a:pPr marL="582930" lvl="1" indent="-291465">
              <a:lnSpc>
                <a:spcPts val="3885"/>
              </a:lnSpc>
              <a:buFont typeface="Arial" panose="020B0604020202020204"/>
              <a:buChar char="•"/>
            </a:pPr>
            <a:r>
              <a:rPr lang="en-US">
                <a:solidFill>
                  <a:srgbClr val="595959"/>
                </a:solidFill>
                <a:ea typeface="阿里巴巴普惠体" panose="00020600040101010101" charset="-122"/>
              </a:rPr>
              <a:t>了解工作内容及要求</a:t>
            </a:r>
            <a:endParaRPr lang="en-US">
              <a:solidFill>
                <a:srgbClr val="595959"/>
              </a:solidFill>
              <a:ea typeface="阿里巴巴普惠体" panose="00020600040101010101" charset="-122"/>
            </a:endParaRPr>
          </a:p>
          <a:p>
            <a:pPr marL="582930" lvl="1" indent="-291465">
              <a:lnSpc>
                <a:spcPts val="3885"/>
              </a:lnSpc>
              <a:buFont typeface="Arial" panose="020B0604020202020204"/>
              <a:buChar char="•"/>
            </a:pPr>
            <a:r>
              <a:rPr lang="en-US">
                <a:solidFill>
                  <a:srgbClr val="595959"/>
                </a:solidFill>
                <a:ea typeface="阿里巴巴普惠体" panose="00020600040101010101" charset="-122"/>
              </a:rPr>
              <a:t>准备公司介绍、岗位介绍、福利待遇等话术</a:t>
            </a:r>
            <a:endParaRPr lang="en-US">
              <a:solidFill>
                <a:srgbClr val="595959"/>
              </a:solidFill>
              <a:ea typeface="阿里巴巴普惠体" panose="00020600040101010101" charset="-122"/>
            </a:endParaRPr>
          </a:p>
          <a:p>
            <a:pPr>
              <a:lnSpc>
                <a:spcPts val="3885"/>
              </a:lnSpc>
            </a:pPr>
            <a:endParaRPr sz="1200"/>
          </a:p>
          <a:p>
            <a:pPr algn="l">
              <a:lnSpc>
                <a:spcPts val="3885"/>
              </a:lnSpc>
            </a:pPr>
            <a:endParaRPr sz="1200"/>
          </a:p>
        </p:txBody>
      </p:sp>
      <p:sp>
        <p:nvSpPr>
          <p:cNvPr id="14" name="TextBox 14"/>
          <p:cNvSpPr txBox="1"/>
          <p:nvPr/>
        </p:nvSpPr>
        <p:spPr>
          <a:xfrm>
            <a:off x="5050385" y="2876377"/>
            <a:ext cx="2180723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3200">
                <a:solidFill>
                  <a:srgbClr val="404040"/>
                </a:solidFill>
                <a:ea typeface="阿里巴巴普惠体 Medium" panose="00020600040101010101" pitchFamily="18" charset="-122"/>
              </a:rPr>
              <a:t>对候选人</a:t>
            </a:r>
            <a:endParaRPr lang="en-US" sz="3200">
              <a:solidFill>
                <a:srgbClr val="404040"/>
              </a:solidFill>
              <a:ea typeface="阿里巴巴普惠体 Medium" panose="00020600040101010101" pitchFamily="18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477171" y="3627637"/>
            <a:ext cx="2753936" cy="2491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>
              <a:lnSpc>
                <a:spcPts val="3885"/>
              </a:lnSpc>
              <a:buFont typeface="Arial" panose="020B0604020202020204"/>
              <a:buChar char="•"/>
            </a:pPr>
            <a:r>
              <a:rPr lang="en-US">
                <a:solidFill>
                  <a:srgbClr val="595959"/>
                </a:solidFill>
                <a:ea typeface="阿里巴巴普惠体" panose="00020600040101010101" charset="-122"/>
              </a:rPr>
              <a:t>提前浏览简历及资料</a:t>
            </a:r>
            <a:endParaRPr lang="en-US">
              <a:solidFill>
                <a:srgbClr val="595959"/>
              </a:solidFill>
              <a:ea typeface="阿里巴巴普惠体" panose="00020600040101010101" charset="-122"/>
            </a:endParaRPr>
          </a:p>
          <a:p>
            <a:pPr marL="582930" lvl="1" indent="-291465">
              <a:lnSpc>
                <a:spcPts val="3885"/>
              </a:lnSpc>
              <a:buFont typeface="Arial" panose="020B0604020202020204"/>
              <a:buChar char="•"/>
            </a:pPr>
            <a:r>
              <a:rPr lang="en-US">
                <a:solidFill>
                  <a:srgbClr val="595959"/>
                </a:solidFill>
                <a:ea typeface="阿里巴巴普惠体" panose="00020600040101010101" charset="-122"/>
              </a:rPr>
              <a:t>设计并整理面试问题</a:t>
            </a:r>
            <a:endParaRPr lang="en-US">
              <a:solidFill>
                <a:srgbClr val="595959"/>
              </a:solidFill>
              <a:ea typeface="阿里巴巴普惠体" panose="00020600040101010101" charset="-122"/>
            </a:endParaRPr>
          </a:p>
          <a:p>
            <a:pPr marL="582930" lvl="1" indent="-291465">
              <a:lnSpc>
                <a:spcPts val="3885"/>
              </a:lnSpc>
              <a:buFont typeface="Arial" panose="020B0604020202020204"/>
              <a:buChar char="•"/>
            </a:pPr>
            <a:r>
              <a:rPr lang="en-US">
                <a:solidFill>
                  <a:srgbClr val="595959"/>
                </a:solidFill>
                <a:ea typeface="阿里巴巴普惠体" panose="00020600040101010101" charset="-122"/>
              </a:rPr>
              <a:t>每场面试20-30min</a:t>
            </a:r>
            <a:endParaRPr lang="en-US">
              <a:solidFill>
                <a:srgbClr val="595959"/>
              </a:solidFill>
              <a:ea typeface="阿里巴巴普惠体" panose="00020600040101010101" charset="-122"/>
            </a:endParaRPr>
          </a:p>
          <a:p>
            <a:pPr>
              <a:lnSpc>
                <a:spcPts val="3885"/>
              </a:lnSpc>
            </a:pPr>
            <a:endParaRPr sz="1200"/>
          </a:p>
          <a:p>
            <a:pPr algn="l">
              <a:lnSpc>
                <a:spcPts val="3885"/>
              </a:lnSpc>
            </a:pPr>
            <a:endParaRPr sz="1200"/>
          </a:p>
        </p:txBody>
      </p:sp>
      <p:sp>
        <p:nvSpPr>
          <p:cNvPr id="16" name="TextBox 16"/>
          <p:cNvSpPr txBox="1"/>
          <p:nvPr/>
        </p:nvSpPr>
        <p:spPr>
          <a:xfrm>
            <a:off x="8768838" y="2876377"/>
            <a:ext cx="2180723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3200">
                <a:solidFill>
                  <a:srgbClr val="404040"/>
                </a:solidFill>
                <a:ea typeface="阿里巴巴普惠体 Medium" panose="00020600040101010101" pitchFamily="18" charset="-122"/>
              </a:rPr>
              <a:t>设备环境</a:t>
            </a:r>
            <a:endParaRPr lang="en-US" sz="3200">
              <a:solidFill>
                <a:srgbClr val="404040"/>
              </a:solidFill>
              <a:ea typeface="阿里巴巴普惠体 Medium" panose="00020600040101010101" pitchFamily="18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406273" y="3490691"/>
            <a:ext cx="2753936" cy="2988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>
              <a:lnSpc>
                <a:spcPts val="3885"/>
              </a:lnSpc>
              <a:buFont typeface="Arial" panose="020B0604020202020204"/>
              <a:buChar char="•"/>
            </a:pPr>
            <a:r>
              <a:rPr lang="en-US">
                <a:solidFill>
                  <a:srgbClr val="595959"/>
                </a:solidFill>
                <a:ea typeface="阿里巴巴普惠体" panose="00020600040101010101" charset="-122"/>
              </a:rPr>
              <a:t>线上面试网络畅通</a:t>
            </a:r>
            <a:endParaRPr lang="en-US">
              <a:solidFill>
                <a:srgbClr val="595959"/>
              </a:solidFill>
              <a:ea typeface="阿里巴巴普惠体" panose="00020600040101010101" charset="-122"/>
            </a:endParaRPr>
          </a:p>
          <a:p>
            <a:pPr marL="582930" lvl="1" indent="-291465">
              <a:lnSpc>
                <a:spcPts val="3885"/>
              </a:lnSpc>
              <a:buFont typeface="Arial" panose="020B0604020202020204"/>
              <a:buChar char="•"/>
            </a:pPr>
            <a:r>
              <a:rPr lang="en-US">
                <a:solidFill>
                  <a:srgbClr val="595959"/>
                </a:solidFill>
                <a:ea typeface="阿里巴巴普惠体" panose="00020600040101010101" charset="-122"/>
              </a:rPr>
              <a:t>背景整洁、环境安静</a:t>
            </a:r>
            <a:endParaRPr lang="en-US">
              <a:solidFill>
                <a:srgbClr val="595959"/>
              </a:solidFill>
              <a:ea typeface="阿里巴巴普惠体" panose="00020600040101010101" charset="-122"/>
            </a:endParaRPr>
          </a:p>
          <a:p>
            <a:pPr marL="582930" lvl="1" indent="-291465">
              <a:lnSpc>
                <a:spcPts val="3885"/>
              </a:lnSpc>
              <a:buFont typeface="Arial" panose="020B0604020202020204"/>
              <a:buChar char="•"/>
            </a:pPr>
            <a:r>
              <a:rPr lang="en-US">
                <a:solidFill>
                  <a:srgbClr val="595959"/>
                </a:solidFill>
                <a:ea typeface="阿里巴巴普惠体" panose="00020600040101010101" charset="-122"/>
              </a:rPr>
              <a:t>准时</a:t>
            </a:r>
            <a:endParaRPr lang="en-US">
              <a:solidFill>
                <a:srgbClr val="595959"/>
              </a:solidFill>
              <a:ea typeface="阿里巴巴普惠体" panose="00020600040101010101" charset="-122"/>
            </a:endParaRPr>
          </a:p>
          <a:p>
            <a:pPr marL="582930" lvl="1" indent="-291465">
              <a:lnSpc>
                <a:spcPts val="3885"/>
              </a:lnSpc>
              <a:buFont typeface="Arial" panose="020B0604020202020204"/>
              <a:buChar char="•"/>
            </a:pPr>
            <a:r>
              <a:rPr lang="en-US">
                <a:solidFill>
                  <a:srgbClr val="595959"/>
                </a:solidFill>
                <a:ea typeface="阿里巴巴普惠体" panose="00020600040101010101" charset="-122"/>
              </a:rPr>
              <a:t>预留充足面试时间</a:t>
            </a:r>
            <a:endParaRPr lang="en-US">
              <a:solidFill>
                <a:srgbClr val="595959"/>
              </a:solidFill>
              <a:ea typeface="阿里巴巴普惠体" panose="00020600040101010101" charset="-122"/>
            </a:endParaRPr>
          </a:p>
          <a:p>
            <a:pPr>
              <a:lnSpc>
                <a:spcPts val="3885"/>
              </a:lnSpc>
            </a:pPr>
            <a:endParaRPr sz="1200"/>
          </a:p>
          <a:p>
            <a:pPr algn="l">
              <a:lnSpc>
                <a:spcPts val="3885"/>
              </a:lnSpc>
            </a:pPr>
            <a:endParaRPr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1">
              <a:alphaModFix amt="10999"/>
            </a:blip>
            <a:stretch>
              <a:fillRect l="-15555" r="-15555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7476035" y="680549"/>
            <a:ext cx="5409785" cy="4048686"/>
            <a:chOff x="0" y="0"/>
            <a:chExt cx="2137199" cy="15994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37199" cy="1599481"/>
            </a:xfrm>
            <a:custGeom>
              <a:avLst/>
              <a:gdLst/>
              <a:ahLst/>
              <a:cxnLst/>
              <a:rect l="l" t="t" r="r" b="b"/>
              <a:pathLst>
                <a:path w="2137199" h="1599481">
                  <a:moveTo>
                    <a:pt x="0" y="0"/>
                  </a:moveTo>
                  <a:lnTo>
                    <a:pt x="2137199" y="0"/>
                  </a:lnTo>
                  <a:lnTo>
                    <a:pt x="2137199" y="1599481"/>
                  </a:lnTo>
                  <a:lnTo>
                    <a:pt x="0" y="1599481"/>
                  </a:lnTo>
                  <a:close/>
                </a:path>
              </a:pathLst>
            </a:custGeom>
            <a:solidFill>
              <a:srgbClr val="FEACB6">
                <a:alpha val="3882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6" tIns="33866" rIns="33866" bIns="33866" rtlCol="0" anchor="ctr"/>
            <a:lstStyle/>
            <a:p>
              <a:pPr algn="ctr">
                <a:lnSpc>
                  <a:spcPts val="3025"/>
                </a:lnSpc>
              </a:pPr>
              <a:endParaRPr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46449" y="498524"/>
            <a:ext cx="5784801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3200">
                <a:solidFill>
                  <a:srgbClr val="404040"/>
                </a:solidFill>
                <a:latin typeface="阿里巴巴普惠体 Medium" panose="00020600040101010101" pitchFamily="18" charset="-122"/>
              </a:rPr>
              <a:t>STEP1：问候及开场</a:t>
            </a:r>
            <a:endParaRPr lang="en-US" sz="3200">
              <a:solidFill>
                <a:srgbClr val="404040"/>
              </a:solidFill>
              <a:latin typeface="阿里巴巴普惠体 Medium" panose="00020600040101010101" pitchFamily="18" charset="-122"/>
            </a:endParaRPr>
          </a:p>
        </p:txBody>
      </p:sp>
      <p:sp>
        <p:nvSpPr>
          <p:cNvPr id="7" name="Freeform 7"/>
          <p:cNvSpPr/>
          <p:nvPr/>
        </p:nvSpPr>
        <p:spPr>
          <a:xfrm rot="-2033625">
            <a:off x="-1092278" y="-212475"/>
            <a:ext cx="2184556" cy="1124053"/>
          </a:xfrm>
          <a:custGeom>
            <a:avLst/>
            <a:gdLst/>
            <a:ahLst/>
            <a:cxnLst/>
            <a:rect l="l" t="t" r="r" b="b"/>
            <a:pathLst>
              <a:path w="3276834" h="1686080">
                <a:moveTo>
                  <a:pt x="0" y="0"/>
                </a:moveTo>
                <a:lnTo>
                  <a:pt x="3276834" y="0"/>
                </a:lnTo>
                <a:lnTo>
                  <a:pt x="3276834" y="1686080"/>
                </a:lnTo>
                <a:lnTo>
                  <a:pt x="0" y="16860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7985224">
            <a:off x="11204143" y="6238959"/>
            <a:ext cx="1492093" cy="767750"/>
          </a:xfrm>
          <a:custGeom>
            <a:avLst/>
            <a:gdLst/>
            <a:ahLst/>
            <a:cxnLst/>
            <a:rect l="l" t="t" r="r" b="b"/>
            <a:pathLst>
              <a:path w="2238140" h="1151625">
                <a:moveTo>
                  <a:pt x="0" y="0"/>
                </a:moveTo>
                <a:lnTo>
                  <a:pt x="2238141" y="0"/>
                </a:lnTo>
                <a:lnTo>
                  <a:pt x="2238141" y="1151625"/>
                </a:lnTo>
                <a:lnTo>
                  <a:pt x="0" y="1151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8479497" y="1132421"/>
          <a:ext cx="3402330" cy="3738245"/>
        </p:xfrm>
        <a:graphic>
          <a:graphicData uri="http://schemas.openxmlformats.org/drawingml/2006/table">
            <a:tbl>
              <a:tblPr/>
              <a:tblGrid>
                <a:gridCol w="1660525"/>
                <a:gridCol w="1741805"/>
              </a:tblGrid>
              <a:tr h="1000760">
                <a:tc gridSpan="2">
                  <a:txBody>
                    <a:bodyPr rtlCol="0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ea typeface="阿里巴巴普惠体 Bold" panose="00020600040101010101" charset="-122"/>
                        </a:rPr>
                        <a:t>面试时间</a:t>
                      </a:r>
                      <a:endParaRPr lang="en-US" sz="735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阿里巴巴普惠体 Bold" panose="00020600040101010101" charset="-122"/>
                        </a:rPr>
                        <a:t>20-30min</a:t>
                      </a:r>
                      <a:endParaRPr lang="en-US" sz="1400">
                        <a:solidFill>
                          <a:srgbClr val="FFFFFF"/>
                        </a:solidFill>
                        <a:latin typeface="阿里巴巴普惠体 Bold" panose="00020600040101010101" charset="-122"/>
                      </a:endParaRPr>
                    </a:p>
                  </a:txBody>
                  <a:tcPr marL="127000" marR="127000" marT="127000" marB="1270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C7FF"/>
                    </a:solidFill>
                  </a:tcPr>
                </a:tc>
                <a:tc hMerge="1"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C7FF"/>
                    </a:solidFill>
                  </a:tcPr>
                </a:tc>
              </a:tr>
              <a:tr h="684530">
                <a:tc>
                  <a:txBody>
                    <a:bodyPr rtlCol="0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a typeface="阿里巴巴普惠体" panose="00020600040101010101" charset="-122"/>
                        </a:rPr>
                        <a:t>问候及开场</a:t>
                      </a:r>
                      <a:endParaRPr lang="en-US" sz="735"/>
                    </a:p>
                  </a:txBody>
                  <a:tcPr marL="127000" marR="127000" marT="127000" marB="1270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阿里巴巴普惠体" panose="00020600040101010101" charset="-122"/>
                        </a:rPr>
                        <a:t>2min</a:t>
                      </a:r>
                      <a:endParaRPr lang="en-US" sz="735"/>
                    </a:p>
                  </a:txBody>
                  <a:tcPr marL="127000" marR="127000" marT="127000" marB="1270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4530">
                <a:tc>
                  <a:txBody>
                    <a:bodyPr rtlCol="0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a typeface="阿里巴巴普惠体" panose="00020600040101010101" charset="-122"/>
                        </a:rPr>
                        <a:t>提问阶段</a:t>
                      </a:r>
                      <a:endParaRPr lang="en-US" sz="735"/>
                    </a:p>
                  </a:txBody>
                  <a:tcPr marL="127000" marR="127000" marT="127000" marB="1270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阿里巴巴普惠体" panose="00020600040101010101" charset="-122"/>
                        </a:rPr>
                        <a:t>20min</a:t>
                      </a:r>
                      <a:endParaRPr lang="en-US" sz="735"/>
                    </a:p>
                  </a:txBody>
                  <a:tcPr marL="127000" marR="127000" marT="127000" marB="1270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4530">
                <a:tc>
                  <a:txBody>
                    <a:bodyPr rtlCol="0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a typeface="阿里巴巴普惠体" panose="00020600040101010101" charset="-122"/>
                        </a:rPr>
                        <a:t>公司/工作介绍</a:t>
                      </a:r>
                      <a:endParaRPr lang="en-US" sz="735"/>
                    </a:p>
                  </a:txBody>
                  <a:tcPr marL="127000" marR="127000" marT="127000" marB="1270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阿里巴巴普惠体" panose="00020600040101010101" charset="-122"/>
                        </a:rPr>
                        <a:t>3min</a:t>
                      </a:r>
                      <a:endParaRPr lang="en-US" sz="735"/>
                    </a:p>
                  </a:txBody>
                  <a:tcPr marL="127000" marR="127000" marT="127000" marB="1270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3895">
                <a:tc>
                  <a:txBody>
                    <a:bodyPr rtlCol="0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阿里巴巴普惠体" panose="00020600040101010101" charset="-122"/>
                        </a:rPr>
                        <a:t>Q&amp;A</a:t>
                      </a:r>
                      <a:endParaRPr lang="en-US" sz="735"/>
                    </a:p>
                  </a:txBody>
                  <a:tcPr marL="127000" marR="127000" marT="127000" marB="1270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阿里巴巴普惠体" panose="00020600040101010101" charset="-122"/>
                        </a:rPr>
                        <a:t>5min</a:t>
                      </a:r>
                      <a:endParaRPr lang="en-US" sz="735"/>
                    </a:p>
                  </a:txBody>
                  <a:tcPr marL="127000" marR="127000" marT="127000" marB="1270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TextBox 10"/>
          <p:cNvSpPr txBox="1"/>
          <p:nvPr/>
        </p:nvSpPr>
        <p:spPr>
          <a:xfrm>
            <a:off x="646449" y="1502664"/>
            <a:ext cx="5449551" cy="2491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>
              <a:lnSpc>
                <a:spcPts val="3885"/>
              </a:lnSpc>
              <a:buFont typeface="Arial" panose="020B0604020202020204"/>
              <a:buChar char="•"/>
            </a:pPr>
            <a:r>
              <a:rPr lang="en-US">
                <a:solidFill>
                  <a:srgbClr val="595959"/>
                </a:solidFill>
                <a:ea typeface="阿里巴巴普惠体" panose="00020600040101010101" charset="-122"/>
              </a:rPr>
              <a:t>自我介绍，说明自己的角色及岗位</a:t>
            </a:r>
            <a:endParaRPr lang="en-US">
              <a:solidFill>
                <a:srgbClr val="595959"/>
              </a:solidFill>
              <a:ea typeface="阿里巴巴普惠体" panose="00020600040101010101" charset="-122"/>
            </a:endParaRPr>
          </a:p>
          <a:p>
            <a:pPr marL="582930" lvl="1" indent="-291465">
              <a:lnSpc>
                <a:spcPts val="3885"/>
              </a:lnSpc>
              <a:buFont typeface="Arial" panose="020B0604020202020204"/>
              <a:buChar char="•"/>
            </a:pPr>
            <a:r>
              <a:rPr lang="en-US">
                <a:solidFill>
                  <a:srgbClr val="595959"/>
                </a:solidFill>
                <a:ea typeface="阿里巴巴普惠体" panose="00020600040101010101" charset="-122"/>
              </a:rPr>
              <a:t>先问一些比较温和的问题，营造融洽气氛</a:t>
            </a:r>
            <a:endParaRPr lang="en-US">
              <a:solidFill>
                <a:srgbClr val="595959"/>
              </a:solidFill>
              <a:ea typeface="阿里巴巴普惠体" panose="00020600040101010101" charset="-122"/>
            </a:endParaRPr>
          </a:p>
          <a:p>
            <a:pPr marL="582930" lvl="1" indent="-291465">
              <a:lnSpc>
                <a:spcPts val="3885"/>
              </a:lnSpc>
              <a:buFont typeface="Arial" panose="020B0604020202020204"/>
              <a:buChar char="•"/>
            </a:pPr>
            <a:r>
              <a:rPr lang="en-US">
                <a:solidFill>
                  <a:srgbClr val="595959"/>
                </a:solidFill>
                <a:ea typeface="阿里巴巴普惠体" panose="00020600040101010101" charset="-122"/>
              </a:rPr>
              <a:t>公司大使，产生良好的第一印象</a:t>
            </a:r>
            <a:endParaRPr lang="en-US">
              <a:solidFill>
                <a:srgbClr val="595959"/>
              </a:solidFill>
              <a:ea typeface="阿里巴巴普惠体" panose="00020600040101010101" charset="-122"/>
            </a:endParaRPr>
          </a:p>
          <a:p>
            <a:pPr>
              <a:lnSpc>
                <a:spcPts val="3885"/>
              </a:lnSpc>
            </a:pPr>
            <a:endParaRPr sz="1200"/>
          </a:p>
          <a:p>
            <a:pPr algn="l">
              <a:lnSpc>
                <a:spcPts val="3885"/>
              </a:lnSpc>
            </a:pPr>
            <a:endParaRPr sz="1200"/>
          </a:p>
        </p:txBody>
      </p:sp>
      <p:sp>
        <p:nvSpPr>
          <p:cNvPr id="11" name="TextBox 11"/>
          <p:cNvSpPr txBox="1"/>
          <p:nvPr/>
        </p:nvSpPr>
        <p:spPr>
          <a:xfrm>
            <a:off x="685800" y="3603377"/>
            <a:ext cx="5784801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3200">
                <a:solidFill>
                  <a:srgbClr val="404040"/>
                </a:solidFill>
                <a:ea typeface="阿里巴巴普惠体 Medium" panose="00020600040101010101" pitchFamily="18" charset="-122"/>
              </a:rPr>
              <a:t>打断→请候选人自我介绍</a:t>
            </a:r>
            <a:endParaRPr lang="en-US" sz="3200">
              <a:solidFill>
                <a:srgbClr val="404040"/>
              </a:solidFill>
              <a:ea typeface="阿里巴巴普惠体 Medium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1">
              <a:alphaModFix amt="10999"/>
            </a:blip>
            <a:stretch>
              <a:fillRect l="-15555" r="-1555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07472" y="4259377"/>
            <a:ext cx="2027063" cy="55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2400">
                <a:solidFill>
                  <a:srgbClr val="404040"/>
                </a:solidFill>
                <a:ea typeface="阿里巴巴普惠体" panose="00020600040101010101" charset="-122"/>
              </a:rPr>
              <a:t>岗位分析</a:t>
            </a:r>
            <a:endParaRPr lang="en-US" sz="2400">
              <a:solidFill>
                <a:srgbClr val="404040"/>
              </a:solidFill>
              <a:ea typeface="阿里巴巴普惠体" panose="00020600040101010101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863035" y="1734668"/>
            <a:ext cx="2027063" cy="55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2400">
                <a:solidFill>
                  <a:srgbClr val="404040"/>
                </a:solidFill>
                <a:ea typeface="阿里巴巴普惠体" panose="00020600040101010101" charset="-122"/>
              </a:rPr>
              <a:t>面试准备</a:t>
            </a:r>
            <a:endParaRPr lang="en-US" sz="2400">
              <a:solidFill>
                <a:srgbClr val="404040"/>
              </a:solidFill>
              <a:ea typeface="阿里巴巴普惠体" panose="00020600040101010101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520286" y="4259377"/>
            <a:ext cx="2027063" cy="1107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2400" b="1">
                <a:solidFill>
                  <a:schemeClr val="accent6"/>
                </a:solidFill>
                <a:highlight>
                  <a:srgbClr val="FFFF00"/>
                </a:highlight>
                <a:ea typeface="阿里巴巴普惠体" panose="00020600040101010101" charset="-122"/>
              </a:rPr>
              <a:t>结构化面试</a:t>
            </a:r>
            <a:endParaRPr lang="en-US" sz="2400" b="1">
              <a:solidFill>
                <a:schemeClr val="accent6"/>
              </a:solidFill>
              <a:highlight>
                <a:srgbClr val="FFFF00"/>
              </a:highlight>
              <a:ea typeface="阿里巴巴普惠体" panose="00020600040101010101" charset="-122"/>
            </a:endParaRPr>
          </a:p>
          <a:p>
            <a:pPr algn="ctr">
              <a:lnSpc>
                <a:spcPts val="4320"/>
              </a:lnSpc>
            </a:pPr>
            <a:r>
              <a:rPr lang="zh-CN" altLang="en-US" sz="2400" b="1">
                <a:solidFill>
                  <a:schemeClr val="accent6"/>
                </a:solidFill>
                <a:highlight>
                  <a:srgbClr val="FFFF00"/>
                </a:highlight>
                <a:ea typeface="阿里巴巴普惠体" panose="00020600040101010101" charset="-122"/>
              </a:rPr>
              <a:t>信息收集</a:t>
            </a:r>
            <a:endParaRPr lang="zh-CN" altLang="en-US" sz="2400" b="1">
              <a:solidFill>
                <a:schemeClr val="accent6"/>
              </a:solidFill>
              <a:highlight>
                <a:srgbClr val="FFFF00"/>
              </a:highlight>
              <a:ea typeface="阿里巴巴普惠体" panose="00020600040101010101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558536" y="1734668"/>
            <a:ext cx="2027063" cy="55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buClrTx/>
              <a:buSzTx/>
              <a:buFontTx/>
            </a:pPr>
            <a:r>
              <a:rPr lang="en-US" sz="2400">
                <a:solidFill>
                  <a:srgbClr val="404040"/>
                </a:solidFill>
                <a:ea typeface="阿里巴巴普惠体" panose="00020600040101010101" charset="-122"/>
                <a:sym typeface="+mn-ea"/>
              </a:rPr>
              <a:t>公司/工作介绍</a:t>
            </a:r>
            <a:endParaRPr lang="en-US" sz="2400">
              <a:solidFill>
                <a:srgbClr val="404040"/>
              </a:solidFill>
              <a:ea typeface="阿里巴巴普惠体" panose="00020600040101010101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37553" y="455203"/>
            <a:ext cx="5025733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3200">
                <a:solidFill>
                  <a:srgbClr val="404040"/>
                </a:solidFill>
                <a:ea typeface="阿里巴巴普惠体 Medium" panose="00020600040101010101" pitchFamily="18" charset="-122"/>
              </a:rPr>
              <a:t>招聘标准化</a:t>
            </a:r>
            <a:endParaRPr lang="en-US" sz="3200">
              <a:solidFill>
                <a:srgbClr val="404040"/>
              </a:solidFill>
              <a:ea typeface="阿里巴巴普惠体 Medium" panose="00020600040101010101" pitchFamily="18" charset="-122"/>
            </a:endParaRPr>
          </a:p>
        </p:txBody>
      </p:sp>
      <p:sp>
        <p:nvSpPr>
          <p:cNvPr id="8" name="Freeform 8"/>
          <p:cNvSpPr/>
          <p:nvPr/>
        </p:nvSpPr>
        <p:spPr>
          <a:xfrm rot="-2033625">
            <a:off x="-1092278" y="-212475"/>
            <a:ext cx="2184556" cy="1124053"/>
          </a:xfrm>
          <a:custGeom>
            <a:avLst/>
            <a:gdLst/>
            <a:ahLst/>
            <a:cxnLst/>
            <a:rect l="l" t="t" r="r" b="b"/>
            <a:pathLst>
              <a:path w="3276834" h="1686080">
                <a:moveTo>
                  <a:pt x="0" y="0"/>
                </a:moveTo>
                <a:lnTo>
                  <a:pt x="3276834" y="0"/>
                </a:lnTo>
                <a:lnTo>
                  <a:pt x="3276834" y="1686080"/>
                </a:lnTo>
                <a:lnTo>
                  <a:pt x="0" y="16860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985224">
            <a:off x="11204143" y="6238959"/>
            <a:ext cx="1492093" cy="767750"/>
          </a:xfrm>
          <a:custGeom>
            <a:avLst/>
            <a:gdLst/>
            <a:ahLst/>
            <a:cxnLst/>
            <a:rect l="l" t="t" r="r" b="b"/>
            <a:pathLst>
              <a:path w="2238140" h="1151625">
                <a:moveTo>
                  <a:pt x="0" y="0"/>
                </a:moveTo>
                <a:lnTo>
                  <a:pt x="2238141" y="0"/>
                </a:lnTo>
                <a:lnTo>
                  <a:pt x="2238141" y="1151625"/>
                </a:lnTo>
                <a:lnTo>
                  <a:pt x="0" y="1151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0">
            <a:off x="10846049" y="318911"/>
            <a:ext cx="426181" cy="85627"/>
            <a:chOff x="0" y="0"/>
            <a:chExt cx="237293" cy="4767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7293" cy="47676"/>
            </a:xfrm>
            <a:custGeom>
              <a:avLst/>
              <a:gdLst/>
              <a:ahLst/>
              <a:cxnLst/>
              <a:rect l="l" t="t" r="r" b="b"/>
              <a:pathLst>
                <a:path w="237293" h="47676">
                  <a:moveTo>
                    <a:pt x="0" y="0"/>
                  </a:moveTo>
                  <a:lnTo>
                    <a:pt x="237293" y="0"/>
                  </a:lnTo>
                  <a:lnTo>
                    <a:pt x="237293" y="47676"/>
                  </a:lnTo>
                  <a:lnTo>
                    <a:pt x="0" y="47676"/>
                  </a:lnTo>
                  <a:close/>
                </a:path>
              </a:pathLst>
            </a:custGeom>
            <a:solidFill>
              <a:srgbClr val="FEACB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6" tIns="33866" rIns="33866" bIns="33866" rtlCol="0" anchor="ctr"/>
            <a:lstStyle/>
            <a:p>
              <a:pPr algn="ctr">
                <a:lnSpc>
                  <a:spcPts val="3025"/>
                </a:lnSpc>
              </a:pPr>
              <a:endParaRPr sz="1200"/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10846049" y="493605"/>
            <a:ext cx="426181" cy="85627"/>
            <a:chOff x="0" y="0"/>
            <a:chExt cx="237293" cy="4767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37293" cy="47676"/>
            </a:xfrm>
            <a:custGeom>
              <a:avLst/>
              <a:gdLst/>
              <a:ahLst/>
              <a:cxnLst/>
              <a:rect l="l" t="t" r="r" b="b"/>
              <a:pathLst>
                <a:path w="237293" h="47676">
                  <a:moveTo>
                    <a:pt x="0" y="0"/>
                  </a:moveTo>
                  <a:lnTo>
                    <a:pt x="237293" y="0"/>
                  </a:lnTo>
                  <a:lnTo>
                    <a:pt x="237293" y="47676"/>
                  </a:lnTo>
                  <a:lnTo>
                    <a:pt x="0" y="47676"/>
                  </a:lnTo>
                  <a:close/>
                </a:path>
              </a:pathLst>
            </a:custGeom>
            <a:solidFill>
              <a:srgbClr val="FEACB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6" tIns="33866" rIns="33866" bIns="33866" rtlCol="0" anchor="ctr"/>
            <a:lstStyle/>
            <a:p>
              <a:pPr algn="ctr">
                <a:lnSpc>
                  <a:spcPts val="3025"/>
                </a:lnSpc>
              </a:pPr>
              <a:endParaRPr sz="1200"/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765501" y="3375001"/>
            <a:ext cx="10660998" cy="473424"/>
            <a:chOff x="0" y="0"/>
            <a:chExt cx="4211752" cy="1870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211752" cy="187032"/>
            </a:xfrm>
            <a:custGeom>
              <a:avLst/>
              <a:gdLst/>
              <a:ahLst/>
              <a:cxnLst/>
              <a:rect l="l" t="t" r="r" b="b"/>
              <a:pathLst>
                <a:path w="4211752" h="187032">
                  <a:moveTo>
                    <a:pt x="24690" y="0"/>
                  </a:moveTo>
                  <a:lnTo>
                    <a:pt x="4187062" y="0"/>
                  </a:lnTo>
                  <a:cubicBezTo>
                    <a:pt x="4200698" y="0"/>
                    <a:pt x="4211752" y="11054"/>
                    <a:pt x="4211752" y="24690"/>
                  </a:cubicBezTo>
                  <a:lnTo>
                    <a:pt x="4211752" y="162341"/>
                  </a:lnTo>
                  <a:cubicBezTo>
                    <a:pt x="4211752" y="175977"/>
                    <a:pt x="4200698" y="187032"/>
                    <a:pt x="4187062" y="187032"/>
                  </a:cubicBezTo>
                  <a:lnTo>
                    <a:pt x="24690" y="187032"/>
                  </a:lnTo>
                  <a:cubicBezTo>
                    <a:pt x="11054" y="187032"/>
                    <a:pt x="0" y="175977"/>
                    <a:pt x="0" y="162341"/>
                  </a:cubicBezTo>
                  <a:lnTo>
                    <a:pt x="0" y="24690"/>
                  </a:lnTo>
                  <a:cubicBezTo>
                    <a:pt x="0" y="11054"/>
                    <a:pt x="11054" y="0"/>
                    <a:pt x="24690" y="0"/>
                  </a:cubicBezTo>
                  <a:close/>
                </a:path>
              </a:pathLst>
            </a:custGeom>
            <a:solidFill>
              <a:srgbClr val="FEACB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6" tIns="33866" rIns="33866" bIns="33866" rtlCol="0" anchor="ctr"/>
            <a:lstStyle/>
            <a:p>
              <a:pPr algn="ctr">
                <a:lnSpc>
                  <a:spcPts val="3025"/>
                </a:lnSpc>
              </a:pPr>
              <a:endParaRPr sz="1200"/>
            </a:p>
          </p:txBody>
        </p:sp>
      </p:grpSp>
      <p:sp>
        <p:nvSpPr>
          <p:cNvPr id="19" name="AutoShape 19"/>
          <p:cNvSpPr/>
          <p:nvPr/>
        </p:nvSpPr>
        <p:spPr>
          <a:xfrm flipH="1" flipV="1">
            <a:off x="2674047" y="2165278"/>
            <a:ext cx="0" cy="120972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 flipH="1" flipV="1">
            <a:off x="1193084" y="3848425"/>
            <a:ext cx="0" cy="120972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flipH="1" flipV="1">
            <a:off x="6369549" y="2165278"/>
            <a:ext cx="0" cy="120972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flipH="1" flipV="1">
            <a:off x="4305898" y="3861218"/>
            <a:ext cx="0" cy="120972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23"/>
          <p:cNvSpPr txBox="1"/>
          <p:nvPr/>
        </p:nvSpPr>
        <p:spPr>
          <a:xfrm>
            <a:off x="8308753" y="4259377"/>
            <a:ext cx="2027063" cy="55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2400">
                <a:solidFill>
                  <a:srgbClr val="404040"/>
                </a:solidFill>
                <a:ea typeface="阿里巴巴普惠体" panose="00020600040101010101" charset="-122"/>
              </a:rPr>
              <a:t>填写面试评价</a:t>
            </a:r>
            <a:endParaRPr lang="zh-CN" altLang="en-US" sz="2400">
              <a:solidFill>
                <a:srgbClr val="404040"/>
              </a:solidFill>
              <a:latin typeface="阿里巴巴普惠体" panose="00020600040101010101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579721" y="4764009"/>
            <a:ext cx="2027063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25"/>
              </a:lnSpc>
            </a:pPr>
            <a:r>
              <a:rPr lang="en-US" sz="1400">
                <a:solidFill>
                  <a:srgbClr val="595959"/>
                </a:solidFill>
                <a:ea typeface="阿里巴巴普惠体" panose="00020600040101010101" charset="-122"/>
              </a:rPr>
              <a:t>我们需要什么样的人？</a:t>
            </a:r>
            <a:endParaRPr lang="en-US" sz="1400">
              <a:solidFill>
                <a:srgbClr val="595959"/>
              </a:solidFill>
              <a:ea typeface="阿里巴巴普惠体" panose="00020600040101010101" charset="-122"/>
            </a:endParaRPr>
          </a:p>
        </p:txBody>
      </p:sp>
      <p:sp>
        <p:nvSpPr>
          <p:cNvPr id="27" name="AutoShape 27"/>
          <p:cNvSpPr/>
          <p:nvPr/>
        </p:nvSpPr>
        <p:spPr>
          <a:xfrm flipH="1" flipV="1">
            <a:off x="8094365" y="3861218"/>
            <a:ext cx="0" cy="120972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2667000" y="-2794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1">
              <a:alphaModFix amt="10999"/>
            </a:blip>
            <a:stretch>
              <a:fillRect l="-15555" r="-1555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46449" y="498524"/>
            <a:ext cx="6393125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3200">
                <a:solidFill>
                  <a:srgbClr val="404040"/>
                </a:solidFill>
                <a:latin typeface="阿里巴巴普惠体 Medium" panose="00020600040101010101" pitchFamily="18" charset="-122"/>
              </a:rPr>
              <a:t>STEP2：提问(STAR行为面试法）</a:t>
            </a:r>
            <a:endParaRPr lang="en-US" sz="3200">
              <a:solidFill>
                <a:srgbClr val="404040"/>
              </a:solidFill>
              <a:latin typeface="阿里巴巴普惠体 Medium" panose="00020600040101010101" pitchFamily="18" charset="-122"/>
            </a:endParaRPr>
          </a:p>
        </p:txBody>
      </p:sp>
      <p:sp>
        <p:nvSpPr>
          <p:cNvPr id="4" name="Freeform 4"/>
          <p:cNvSpPr/>
          <p:nvPr/>
        </p:nvSpPr>
        <p:spPr>
          <a:xfrm rot="-2033625">
            <a:off x="-1092278" y="-212475"/>
            <a:ext cx="2184556" cy="1124053"/>
          </a:xfrm>
          <a:custGeom>
            <a:avLst/>
            <a:gdLst/>
            <a:ahLst/>
            <a:cxnLst/>
            <a:rect l="l" t="t" r="r" b="b"/>
            <a:pathLst>
              <a:path w="3276834" h="1686080">
                <a:moveTo>
                  <a:pt x="0" y="0"/>
                </a:moveTo>
                <a:lnTo>
                  <a:pt x="3276834" y="0"/>
                </a:lnTo>
                <a:lnTo>
                  <a:pt x="3276834" y="1686080"/>
                </a:lnTo>
                <a:lnTo>
                  <a:pt x="0" y="16860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985224">
            <a:off x="11204143" y="6238959"/>
            <a:ext cx="1492093" cy="767750"/>
          </a:xfrm>
          <a:custGeom>
            <a:avLst/>
            <a:gdLst/>
            <a:ahLst/>
            <a:cxnLst/>
            <a:rect l="l" t="t" r="r" b="b"/>
            <a:pathLst>
              <a:path w="2238140" h="1151625">
                <a:moveTo>
                  <a:pt x="0" y="0"/>
                </a:moveTo>
                <a:lnTo>
                  <a:pt x="2238141" y="0"/>
                </a:lnTo>
                <a:lnTo>
                  <a:pt x="2238141" y="1151625"/>
                </a:lnTo>
                <a:lnTo>
                  <a:pt x="0" y="1151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-5400000">
            <a:off x="8813761" y="-845901"/>
            <a:ext cx="2545609" cy="4237411"/>
            <a:chOff x="0" y="0"/>
            <a:chExt cx="1005673" cy="167403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05673" cy="1674039"/>
            </a:xfrm>
            <a:custGeom>
              <a:avLst/>
              <a:gdLst/>
              <a:ahLst/>
              <a:cxnLst/>
              <a:rect l="l" t="t" r="r" b="b"/>
              <a:pathLst>
                <a:path w="1005673" h="1674039">
                  <a:moveTo>
                    <a:pt x="0" y="0"/>
                  </a:moveTo>
                  <a:lnTo>
                    <a:pt x="1005673" y="0"/>
                  </a:lnTo>
                  <a:lnTo>
                    <a:pt x="1005673" y="1674039"/>
                  </a:lnTo>
                  <a:lnTo>
                    <a:pt x="0" y="1674039"/>
                  </a:lnTo>
                  <a:close/>
                </a:path>
              </a:pathLst>
            </a:custGeom>
            <a:solidFill>
              <a:srgbClr val="FEACB6">
                <a:alpha val="38824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6" tIns="33866" rIns="33866" bIns="33866" rtlCol="0" anchor="ctr"/>
            <a:lstStyle/>
            <a:p>
              <a:pPr algn="ctr">
                <a:lnSpc>
                  <a:spcPts val="3025"/>
                </a:lnSpc>
              </a:pPr>
              <a:endParaRPr sz="1200"/>
            </a:p>
          </p:txBody>
        </p:sp>
      </p:grpSp>
      <p:sp>
        <p:nvSpPr>
          <p:cNvPr id="12" name="TextBox 12"/>
          <p:cNvSpPr txBox="1"/>
          <p:nvPr>
            <p:custDataLst>
              <p:tags r:id="rId4"/>
            </p:custDataLst>
          </p:nvPr>
        </p:nvSpPr>
        <p:spPr>
          <a:xfrm>
            <a:off x="796713" y="1484207"/>
            <a:ext cx="5007187" cy="738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5760"/>
              </a:lnSpc>
            </a:pPr>
            <a:r>
              <a:rPr lang="zh-CN" altLang="en-US" sz="3200">
                <a:solidFill>
                  <a:schemeClr val="accent6"/>
                </a:solidFill>
                <a:ea typeface="阿里巴巴普惠体 Medium" panose="00020600040101010101" pitchFamily="18" charset="-122"/>
              </a:rPr>
              <a:t>什么是</a:t>
            </a:r>
            <a:r>
              <a:rPr lang="en-US" sz="3200">
                <a:solidFill>
                  <a:schemeClr val="accent6"/>
                </a:solidFill>
                <a:latin typeface="阿里巴巴普惠体 Medium" panose="00020600040101010101" pitchFamily="18" charset="-122"/>
                <a:sym typeface="+mn-ea"/>
              </a:rPr>
              <a:t>STAR</a:t>
            </a:r>
            <a:r>
              <a:rPr lang="en-US" sz="3200" b="1">
                <a:solidFill>
                  <a:schemeClr val="accent6"/>
                </a:solidFill>
                <a:latin typeface="阿里巴巴普惠体 Medium" panose="00020600040101010101" pitchFamily="18" charset="-122"/>
                <a:sym typeface="+mn-ea"/>
              </a:rPr>
              <a:t>行为面试法</a:t>
            </a:r>
            <a:r>
              <a:rPr lang="zh-CN" altLang="en-US" sz="3200" b="1">
                <a:solidFill>
                  <a:schemeClr val="accent6"/>
                </a:solidFill>
                <a:latin typeface="阿里巴巴普惠体 Medium" panose="00020600040101010101" pitchFamily="18" charset="-122"/>
                <a:sym typeface="+mn-ea"/>
              </a:rPr>
              <a:t>？</a:t>
            </a:r>
            <a:endParaRPr lang="zh-CN" altLang="en-US" sz="3200" b="1">
              <a:solidFill>
                <a:schemeClr val="accent6"/>
              </a:solidFill>
              <a:latin typeface="阿里巴巴普惠体 Medium" panose="00020600040101010101" pitchFamily="18" charset="-122"/>
              <a:ea typeface="阿里巴巴普惠体 Medium" panose="00020600040101010101" pitchFamily="18" charset="-122"/>
              <a:sym typeface="+mn-ea"/>
            </a:endParaRPr>
          </a:p>
        </p:txBody>
      </p:sp>
      <p:sp>
        <p:nvSpPr>
          <p:cNvPr id="13" name="TextBox 13"/>
          <p:cNvSpPr txBox="1"/>
          <p:nvPr>
            <p:custDataLst>
              <p:tags r:id="rId5"/>
            </p:custDataLst>
          </p:nvPr>
        </p:nvSpPr>
        <p:spPr>
          <a:xfrm>
            <a:off x="508000" y="2159000"/>
            <a:ext cx="7129780" cy="1494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582930" lvl="1" indent="-291465">
              <a:lnSpc>
                <a:spcPts val="3885"/>
              </a:lnSpc>
              <a:buFont typeface="Arial" panose="020B0604020202020204"/>
              <a:buChar char="•"/>
            </a:pPr>
            <a:r>
              <a:rPr lang="en-US">
                <a:solidFill>
                  <a:srgbClr val="595959"/>
                </a:solidFill>
                <a:ea typeface="阿里巴巴普惠体" panose="00020600040101010101" charset="-122"/>
              </a:rPr>
              <a:t>它是一种基于候选人真实行为表现的结构性面试提问方式。</a:t>
            </a:r>
            <a:endParaRPr lang="en-US">
              <a:solidFill>
                <a:srgbClr val="595959"/>
              </a:solidFill>
              <a:ea typeface="阿里巴巴普惠体" panose="00020600040101010101" charset="-122"/>
            </a:endParaRPr>
          </a:p>
          <a:p>
            <a:pPr marL="582930" lvl="1" indent="-291465">
              <a:lnSpc>
                <a:spcPts val="3885"/>
              </a:lnSpc>
              <a:buFont typeface="Arial" panose="020B0604020202020204"/>
              <a:buChar char="•"/>
            </a:pPr>
            <a:r>
              <a:rPr lang="en-US">
                <a:solidFill>
                  <a:srgbClr val="595959"/>
                </a:solidFill>
                <a:ea typeface="阿里巴巴普惠体" panose="00020600040101010101" charset="-122"/>
              </a:rPr>
              <a:t>即在什么情况下，承担什么任务，采取什么行动，最后结果如何。</a:t>
            </a:r>
            <a:endParaRPr lang="en-US">
              <a:solidFill>
                <a:srgbClr val="595959"/>
              </a:solidFill>
              <a:ea typeface="阿里巴巴普惠体" panose="00020600040101010101" charset="-122"/>
            </a:endParaRPr>
          </a:p>
          <a:p>
            <a:pPr algn="l">
              <a:lnSpc>
                <a:spcPts val="3885"/>
              </a:lnSpc>
            </a:pPr>
            <a:endParaRPr sz="1200"/>
          </a:p>
        </p:txBody>
      </p:sp>
      <p:sp>
        <p:nvSpPr>
          <p:cNvPr id="10" name="TextBox 12"/>
          <p:cNvSpPr txBox="1"/>
          <p:nvPr>
            <p:custDataLst>
              <p:tags r:id="rId6"/>
            </p:custDataLst>
          </p:nvPr>
        </p:nvSpPr>
        <p:spPr>
          <a:xfrm>
            <a:off x="870797" y="3124200"/>
            <a:ext cx="7014633" cy="738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5760"/>
              </a:lnSpc>
            </a:pPr>
            <a:r>
              <a:rPr lang="zh-CN" sz="3200" b="1">
                <a:solidFill>
                  <a:schemeClr val="accent6"/>
                </a:solidFill>
              </a:rPr>
              <a:t>为</a:t>
            </a:r>
            <a:r>
              <a:rPr sz="3200" b="1">
                <a:solidFill>
                  <a:schemeClr val="accent6"/>
                </a:solidFill>
              </a:rPr>
              <a:t>什么要使用STAR行为面试法</a:t>
            </a:r>
            <a:r>
              <a:rPr lang="zh-CN" sz="3200" b="1">
                <a:solidFill>
                  <a:schemeClr val="accent6"/>
                </a:solidFill>
              </a:rPr>
              <a:t>？</a:t>
            </a:r>
            <a:endParaRPr lang="zh-CN" sz="3200" b="1">
              <a:solidFill>
                <a:schemeClr val="accent6"/>
              </a:solidFill>
            </a:endParaRPr>
          </a:p>
        </p:txBody>
      </p:sp>
      <p:sp>
        <p:nvSpPr>
          <p:cNvPr id="11" name="TextBox 13"/>
          <p:cNvSpPr txBox="1"/>
          <p:nvPr>
            <p:custDataLst>
              <p:tags r:id="rId7"/>
            </p:custDataLst>
          </p:nvPr>
        </p:nvSpPr>
        <p:spPr>
          <a:xfrm>
            <a:off x="558800" y="3888740"/>
            <a:ext cx="8162290" cy="1494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582930" lvl="1" indent="-291465">
              <a:lnSpc>
                <a:spcPts val="3885"/>
              </a:lnSpc>
              <a:buFont typeface="Arial" panose="020B0604020202020204"/>
              <a:buChar char="•"/>
            </a:pPr>
            <a:r>
              <a:rPr lang="en-US" b="1">
                <a:solidFill>
                  <a:schemeClr val="accent6"/>
                </a:solidFill>
                <a:ea typeface="阿里巴巴普惠体" panose="00020600040101010101" charset="-122"/>
              </a:rPr>
              <a:t>真实</a:t>
            </a:r>
            <a:r>
              <a:rPr lang="zh-CN" altLang="en-US">
                <a:solidFill>
                  <a:srgbClr val="595959"/>
                </a:solidFill>
                <a:ea typeface="阿里巴巴普惠体" panose="00020600040101010101" charset="-122"/>
              </a:rPr>
              <a:t>。</a:t>
            </a:r>
            <a:r>
              <a:rPr lang="en-US">
                <a:solidFill>
                  <a:srgbClr val="595959"/>
                </a:solidFill>
                <a:ea typeface="阿里巴巴普惠体" panose="00020600040101010101" charset="-122"/>
              </a:rPr>
              <a:t>完全基于真实行为开展问话，降低信息造假概率</a:t>
            </a:r>
            <a:endParaRPr lang="en-US">
              <a:solidFill>
                <a:srgbClr val="595959"/>
              </a:solidFill>
              <a:ea typeface="阿里巴巴普惠体" panose="00020600040101010101" charset="-122"/>
            </a:endParaRPr>
          </a:p>
          <a:p>
            <a:pPr marL="582930" lvl="1" indent="-291465">
              <a:lnSpc>
                <a:spcPts val="3885"/>
              </a:lnSpc>
              <a:buFont typeface="Arial" panose="020B0604020202020204"/>
              <a:buChar char="•"/>
            </a:pPr>
            <a:r>
              <a:rPr lang="en-US" b="1">
                <a:solidFill>
                  <a:schemeClr val="accent6"/>
                </a:solidFill>
                <a:ea typeface="阿里巴巴普惠体" panose="00020600040101010101" charset="-122"/>
              </a:rPr>
              <a:t>深入</a:t>
            </a:r>
            <a:r>
              <a:rPr lang="zh-CN" altLang="en-US">
                <a:solidFill>
                  <a:srgbClr val="595959"/>
                </a:solidFill>
                <a:ea typeface="阿里巴巴普惠体" panose="00020600040101010101" charset="-122"/>
              </a:rPr>
              <a:t>。</a:t>
            </a:r>
            <a:r>
              <a:rPr lang="en-US">
                <a:solidFill>
                  <a:srgbClr val="595959"/>
                </a:solidFill>
                <a:ea typeface="阿里巴巴普惠体" panose="00020600040101010101" charset="-122"/>
              </a:rPr>
              <a:t>问题循序渐进，环环相扣，逻辑严密，优缺点难以掩藏</a:t>
            </a:r>
            <a:endParaRPr lang="en-US">
              <a:solidFill>
                <a:srgbClr val="595959"/>
              </a:solidFill>
              <a:ea typeface="阿里巴巴普惠体" panose="00020600040101010101" charset="-122"/>
            </a:endParaRPr>
          </a:p>
          <a:p>
            <a:pPr marL="582930" lvl="1" indent="-291465">
              <a:lnSpc>
                <a:spcPts val="3885"/>
              </a:lnSpc>
              <a:buFont typeface="Arial" panose="020B0604020202020204"/>
              <a:buChar char="•"/>
            </a:pPr>
            <a:r>
              <a:rPr lang="en-US" b="1">
                <a:solidFill>
                  <a:schemeClr val="accent6"/>
                </a:solidFill>
                <a:ea typeface="阿里巴巴普惠体" panose="00020600040101010101" charset="-122"/>
              </a:rPr>
              <a:t>内在</a:t>
            </a:r>
            <a:r>
              <a:rPr lang="zh-CN" altLang="en-US">
                <a:solidFill>
                  <a:srgbClr val="595959"/>
                </a:solidFill>
                <a:ea typeface="阿里巴巴普惠体" panose="00020600040101010101" charset="-122"/>
              </a:rPr>
              <a:t>。</a:t>
            </a:r>
            <a:r>
              <a:rPr lang="en-US">
                <a:solidFill>
                  <a:srgbClr val="595959"/>
                </a:solidFill>
                <a:ea typeface="阿里巴巴普惠体" panose="00020600040101010101" charset="-122"/>
              </a:rPr>
              <a:t>由表及里，通过行为表现了解其能力、潜质、认知和价值观	</a:t>
            </a:r>
            <a:endParaRPr lang="en-US">
              <a:solidFill>
                <a:srgbClr val="595959"/>
              </a:solidFill>
              <a:ea typeface="阿里巴巴普惠体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椭圆 131"/>
          <p:cNvSpPr/>
          <p:nvPr/>
        </p:nvSpPr>
        <p:spPr>
          <a:xfrm rot="16200000">
            <a:off x="2318385" y="1691640"/>
            <a:ext cx="2184400" cy="2184400"/>
          </a:xfrm>
          <a:prstGeom prst="ellipse">
            <a:avLst/>
          </a:prstGeom>
          <a:gradFill>
            <a:gsLst>
              <a:gs pos="0">
                <a:srgbClr val="FD6B20">
                  <a:alpha val="44000"/>
                </a:srgbClr>
              </a:gs>
              <a:gs pos="85000">
                <a:srgbClr val="FD4D23">
                  <a:alpha val="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 Light" panose="00020600040101010101" charset="-122"/>
              <a:ea typeface="阿里巴巴普惠体 Light" panose="00020600040101010101" charset="-122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2825750" y="2122170"/>
            <a:ext cx="137414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rgbClr val="FD6B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kumimoji="1" lang="en-US" altLang="zh-CN" sz="8000" dirty="0">
              <a:solidFill>
                <a:srgbClr val="FD6B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4909820" y="2122057"/>
            <a:ext cx="627888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dirty="0">
                <a:solidFill>
                  <a:srgbClr val="302D36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市场供需状况</a:t>
            </a:r>
            <a:endParaRPr kumimoji="1" lang="zh-CN" altLang="en-US" sz="8000" dirty="0">
              <a:solidFill>
                <a:srgbClr val="FD6B20"/>
              </a:solidFill>
              <a:latin typeface="庞门正道标题体" panose="02010600030101010101" pitchFamily="2" charset="-122"/>
              <a:ea typeface="庞门正道标题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3601191" y="919106"/>
            <a:ext cx="5019789" cy="5019789"/>
            <a:chOff x="0" y="0"/>
            <a:chExt cx="10039577" cy="10039577"/>
          </a:xfrm>
        </p:grpSpPr>
        <p:sp>
          <p:nvSpPr>
            <p:cNvPr id="3" name="Freeform 3"/>
            <p:cNvSpPr/>
            <p:nvPr/>
          </p:nvSpPr>
          <p:spPr>
            <a:xfrm rot="5400000">
              <a:off x="3682957" y="6192851"/>
              <a:ext cx="5019789" cy="2673663"/>
            </a:xfrm>
            <a:custGeom>
              <a:avLst/>
              <a:gdLst/>
              <a:ahLst/>
              <a:cxnLst/>
              <a:rect l="l" t="t" r="r" b="b"/>
              <a:pathLst>
                <a:path w="5019789" h="2673663">
                  <a:moveTo>
                    <a:pt x="0" y="0"/>
                  </a:moveTo>
                  <a:lnTo>
                    <a:pt x="5019789" y="0"/>
                  </a:lnTo>
                  <a:lnTo>
                    <a:pt x="5019789" y="2673663"/>
                  </a:lnTo>
                  <a:lnTo>
                    <a:pt x="0" y="2673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b="-87749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10800000">
              <a:off x="5019789" y="2509894"/>
              <a:ext cx="5019789" cy="5019789"/>
            </a:xfrm>
            <a:custGeom>
              <a:avLst/>
              <a:gdLst/>
              <a:ahLst/>
              <a:cxnLst/>
              <a:rect l="l" t="t" r="r" b="b"/>
              <a:pathLst>
                <a:path w="5019789" h="5019789">
                  <a:moveTo>
                    <a:pt x="0" y="0"/>
                  </a:moveTo>
                  <a:lnTo>
                    <a:pt x="5019788" y="0"/>
                  </a:lnTo>
                  <a:lnTo>
                    <a:pt x="5019788" y="5019789"/>
                  </a:lnTo>
                  <a:lnTo>
                    <a:pt x="0" y="5019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10800000">
              <a:off x="2509894" y="0"/>
              <a:ext cx="5019789" cy="5019789"/>
            </a:xfrm>
            <a:custGeom>
              <a:avLst/>
              <a:gdLst/>
              <a:ahLst/>
              <a:cxnLst/>
              <a:rect l="l" t="t" r="r" b="b"/>
              <a:pathLst>
                <a:path w="5019789" h="5019789">
                  <a:moveTo>
                    <a:pt x="0" y="0"/>
                  </a:moveTo>
                  <a:lnTo>
                    <a:pt x="5019789" y="0"/>
                  </a:lnTo>
                  <a:lnTo>
                    <a:pt x="5019789" y="5019789"/>
                  </a:lnTo>
                  <a:lnTo>
                    <a:pt x="0" y="5019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5400000">
              <a:off x="0" y="2509894"/>
              <a:ext cx="5019789" cy="5019789"/>
            </a:xfrm>
            <a:custGeom>
              <a:avLst/>
              <a:gdLst/>
              <a:ahLst/>
              <a:cxnLst/>
              <a:rect l="l" t="t" r="r" b="b"/>
              <a:pathLst>
                <a:path w="5019789" h="5019789">
                  <a:moveTo>
                    <a:pt x="0" y="0"/>
                  </a:moveTo>
                  <a:lnTo>
                    <a:pt x="5019789" y="0"/>
                  </a:lnTo>
                  <a:lnTo>
                    <a:pt x="5019789" y="5019789"/>
                  </a:lnTo>
                  <a:lnTo>
                    <a:pt x="0" y="5019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5400000">
              <a:off x="1255352" y="6274331"/>
              <a:ext cx="5019789" cy="2510704"/>
            </a:xfrm>
            <a:custGeom>
              <a:avLst/>
              <a:gdLst/>
              <a:ahLst/>
              <a:cxnLst/>
              <a:rect l="l" t="t" r="r" b="b"/>
              <a:pathLst>
                <a:path w="5019789" h="2510704">
                  <a:moveTo>
                    <a:pt x="0" y="0"/>
                  </a:moveTo>
                  <a:lnTo>
                    <a:pt x="5019788" y="0"/>
                  </a:lnTo>
                  <a:lnTo>
                    <a:pt x="5019788" y="2510704"/>
                  </a:lnTo>
                  <a:lnTo>
                    <a:pt x="0" y="25107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t="-99935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0">
            <a:off x="685800" y="1078068"/>
            <a:ext cx="2976687" cy="2057400"/>
            <a:chOff x="0" y="0"/>
            <a:chExt cx="1175975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75975" cy="812800"/>
            </a:xfrm>
            <a:custGeom>
              <a:avLst/>
              <a:gdLst/>
              <a:ahLst/>
              <a:cxnLst/>
              <a:rect l="l" t="t" r="r" b="b"/>
              <a:pathLst>
                <a:path w="1175975" h="812800">
                  <a:moveTo>
                    <a:pt x="98832" y="0"/>
                  </a:moveTo>
                  <a:lnTo>
                    <a:pt x="1077143" y="0"/>
                  </a:lnTo>
                  <a:cubicBezTo>
                    <a:pt x="1131726" y="0"/>
                    <a:pt x="1175975" y="44249"/>
                    <a:pt x="1175975" y="98832"/>
                  </a:cubicBezTo>
                  <a:lnTo>
                    <a:pt x="1175975" y="713968"/>
                  </a:lnTo>
                  <a:cubicBezTo>
                    <a:pt x="1175975" y="740180"/>
                    <a:pt x="1165562" y="765318"/>
                    <a:pt x="1147028" y="783853"/>
                  </a:cubicBezTo>
                  <a:cubicBezTo>
                    <a:pt x="1128493" y="802387"/>
                    <a:pt x="1103355" y="812800"/>
                    <a:pt x="1077143" y="812800"/>
                  </a:cubicBezTo>
                  <a:lnTo>
                    <a:pt x="98832" y="812800"/>
                  </a:lnTo>
                  <a:cubicBezTo>
                    <a:pt x="72620" y="812800"/>
                    <a:pt x="47482" y="802387"/>
                    <a:pt x="28947" y="783853"/>
                  </a:cubicBezTo>
                  <a:cubicBezTo>
                    <a:pt x="10413" y="765318"/>
                    <a:pt x="0" y="740180"/>
                    <a:pt x="0" y="713968"/>
                  </a:cubicBezTo>
                  <a:lnTo>
                    <a:pt x="0" y="98832"/>
                  </a:lnTo>
                  <a:cubicBezTo>
                    <a:pt x="0" y="72620"/>
                    <a:pt x="10413" y="47482"/>
                    <a:pt x="28947" y="28947"/>
                  </a:cubicBezTo>
                  <a:cubicBezTo>
                    <a:pt x="47482" y="10413"/>
                    <a:pt x="72620" y="0"/>
                    <a:pt x="988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A415FF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33866" tIns="33866" rIns="33866" bIns="33866" rtlCol="0" anchor="ctr"/>
            <a:lstStyle/>
            <a:p>
              <a:pPr algn="ctr">
                <a:lnSpc>
                  <a:spcPts val="2660"/>
                </a:lnSpc>
              </a:pPr>
              <a:endParaRPr sz="1200"/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8529513" y="1078068"/>
            <a:ext cx="2976687" cy="2057400"/>
            <a:chOff x="0" y="0"/>
            <a:chExt cx="1175975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75975" cy="812800"/>
            </a:xfrm>
            <a:custGeom>
              <a:avLst/>
              <a:gdLst/>
              <a:ahLst/>
              <a:cxnLst/>
              <a:rect l="l" t="t" r="r" b="b"/>
              <a:pathLst>
                <a:path w="1175975" h="812800">
                  <a:moveTo>
                    <a:pt x="98832" y="0"/>
                  </a:moveTo>
                  <a:lnTo>
                    <a:pt x="1077143" y="0"/>
                  </a:lnTo>
                  <a:cubicBezTo>
                    <a:pt x="1131726" y="0"/>
                    <a:pt x="1175975" y="44249"/>
                    <a:pt x="1175975" y="98832"/>
                  </a:cubicBezTo>
                  <a:lnTo>
                    <a:pt x="1175975" y="713968"/>
                  </a:lnTo>
                  <a:cubicBezTo>
                    <a:pt x="1175975" y="740180"/>
                    <a:pt x="1165562" y="765318"/>
                    <a:pt x="1147028" y="783853"/>
                  </a:cubicBezTo>
                  <a:cubicBezTo>
                    <a:pt x="1128493" y="802387"/>
                    <a:pt x="1103355" y="812800"/>
                    <a:pt x="1077143" y="812800"/>
                  </a:cubicBezTo>
                  <a:lnTo>
                    <a:pt x="98832" y="812800"/>
                  </a:lnTo>
                  <a:cubicBezTo>
                    <a:pt x="72620" y="812800"/>
                    <a:pt x="47482" y="802387"/>
                    <a:pt x="28947" y="783853"/>
                  </a:cubicBezTo>
                  <a:cubicBezTo>
                    <a:pt x="10413" y="765318"/>
                    <a:pt x="0" y="740180"/>
                    <a:pt x="0" y="713968"/>
                  </a:cubicBezTo>
                  <a:lnTo>
                    <a:pt x="0" y="98832"/>
                  </a:lnTo>
                  <a:cubicBezTo>
                    <a:pt x="0" y="72620"/>
                    <a:pt x="10413" y="47482"/>
                    <a:pt x="28947" y="28947"/>
                  </a:cubicBezTo>
                  <a:cubicBezTo>
                    <a:pt x="47482" y="10413"/>
                    <a:pt x="72620" y="0"/>
                    <a:pt x="988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5371FF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33866" tIns="33866" rIns="33866" bIns="33866" rtlCol="0" anchor="ctr"/>
            <a:lstStyle/>
            <a:p>
              <a:pPr algn="ctr">
                <a:lnSpc>
                  <a:spcPts val="2660"/>
                </a:lnSpc>
              </a:pPr>
              <a:endParaRPr sz="1200"/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685800" y="3827523"/>
            <a:ext cx="2976687" cy="2057400"/>
            <a:chOff x="0" y="0"/>
            <a:chExt cx="1175975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75975" cy="812800"/>
            </a:xfrm>
            <a:custGeom>
              <a:avLst/>
              <a:gdLst/>
              <a:ahLst/>
              <a:cxnLst/>
              <a:rect l="l" t="t" r="r" b="b"/>
              <a:pathLst>
                <a:path w="1175975" h="812800">
                  <a:moveTo>
                    <a:pt x="98832" y="0"/>
                  </a:moveTo>
                  <a:lnTo>
                    <a:pt x="1077143" y="0"/>
                  </a:lnTo>
                  <a:cubicBezTo>
                    <a:pt x="1131726" y="0"/>
                    <a:pt x="1175975" y="44249"/>
                    <a:pt x="1175975" y="98832"/>
                  </a:cubicBezTo>
                  <a:lnTo>
                    <a:pt x="1175975" y="713968"/>
                  </a:lnTo>
                  <a:cubicBezTo>
                    <a:pt x="1175975" y="740180"/>
                    <a:pt x="1165562" y="765318"/>
                    <a:pt x="1147028" y="783853"/>
                  </a:cubicBezTo>
                  <a:cubicBezTo>
                    <a:pt x="1128493" y="802387"/>
                    <a:pt x="1103355" y="812800"/>
                    <a:pt x="1077143" y="812800"/>
                  </a:cubicBezTo>
                  <a:lnTo>
                    <a:pt x="98832" y="812800"/>
                  </a:lnTo>
                  <a:cubicBezTo>
                    <a:pt x="72620" y="812800"/>
                    <a:pt x="47482" y="802387"/>
                    <a:pt x="28947" y="783853"/>
                  </a:cubicBezTo>
                  <a:cubicBezTo>
                    <a:pt x="10413" y="765318"/>
                    <a:pt x="0" y="740180"/>
                    <a:pt x="0" y="713968"/>
                  </a:cubicBezTo>
                  <a:lnTo>
                    <a:pt x="0" y="98832"/>
                  </a:lnTo>
                  <a:cubicBezTo>
                    <a:pt x="0" y="72620"/>
                    <a:pt x="10413" y="47482"/>
                    <a:pt x="28947" y="28947"/>
                  </a:cubicBezTo>
                  <a:cubicBezTo>
                    <a:pt x="47482" y="10413"/>
                    <a:pt x="72620" y="0"/>
                    <a:pt x="988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D5A3FD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33866" tIns="33866" rIns="33866" bIns="33866" rtlCol="0" anchor="ctr"/>
            <a:lstStyle/>
            <a:p>
              <a:pPr algn="ctr">
                <a:lnSpc>
                  <a:spcPts val="2660"/>
                </a:lnSpc>
              </a:pPr>
              <a:endParaRPr sz="1200"/>
            </a:p>
          </p:txBody>
        </p:sp>
      </p:grpSp>
      <p:grpSp>
        <p:nvGrpSpPr>
          <p:cNvPr id="17" name="Group 17"/>
          <p:cNvGrpSpPr/>
          <p:nvPr/>
        </p:nvGrpSpPr>
        <p:grpSpPr>
          <a:xfrm rot="0">
            <a:off x="8529513" y="3827523"/>
            <a:ext cx="2976687" cy="2057400"/>
            <a:chOff x="0" y="0"/>
            <a:chExt cx="1175975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75975" cy="812800"/>
            </a:xfrm>
            <a:custGeom>
              <a:avLst/>
              <a:gdLst/>
              <a:ahLst/>
              <a:cxnLst/>
              <a:rect l="l" t="t" r="r" b="b"/>
              <a:pathLst>
                <a:path w="1175975" h="812800">
                  <a:moveTo>
                    <a:pt x="98832" y="0"/>
                  </a:moveTo>
                  <a:lnTo>
                    <a:pt x="1077143" y="0"/>
                  </a:lnTo>
                  <a:cubicBezTo>
                    <a:pt x="1131726" y="0"/>
                    <a:pt x="1175975" y="44249"/>
                    <a:pt x="1175975" y="98832"/>
                  </a:cubicBezTo>
                  <a:lnTo>
                    <a:pt x="1175975" y="713968"/>
                  </a:lnTo>
                  <a:cubicBezTo>
                    <a:pt x="1175975" y="740180"/>
                    <a:pt x="1165562" y="765318"/>
                    <a:pt x="1147028" y="783853"/>
                  </a:cubicBezTo>
                  <a:cubicBezTo>
                    <a:pt x="1128493" y="802387"/>
                    <a:pt x="1103355" y="812800"/>
                    <a:pt x="1077143" y="812800"/>
                  </a:cubicBezTo>
                  <a:lnTo>
                    <a:pt x="98832" y="812800"/>
                  </a:lnTo>
                  <a:cubicBezTo>
                    <a:pt x="72620" y="812800"/>
                    <a:pt x="47482" y="802387"/>
                    <a:pt x="28947" y="783853"/>
                  </a:cubicBezTo>
                  <a:cubicBezTo>
                    <a:pt x="10413" y="765318"/>
                    <a:pt x="0" y="740180"/>
                    <a:pt x="0" y="713968"/>
                  </a:cubicBezTo>
                  <a:lnTo>
                    <a:pt x="0" y="98832"/>
                  </a:lnTo>
                  <a:cubicBezTo>
                    <a:pt x="0" y="72620"/>
                    <a:pt x="10413" y="47482"/>
                    <a:pt x="28947" y="28947"/>
                  </a:cubicBezTo>
                  <a:cubicBezTo>
                    <a:pt x="47482" y="10413"/>
                    <a:pt x="72620" y="0"/>
                    <a:pt x="988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20E3FE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33866" tIns="33866" rIns="33866" bIns="33866" rtlCol="0" anchor="ctr"/>
            <a:lstStyle/>
            <a:p>
              <a:pPr algn="ctr">
                <a:lnSpc>
                  <a:spcPts val="2660"/>
                </a:lnSpc>
              </a:pPr>
              <a:endParaRPr sz="1200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114008" y="2027129"/>
            <a:ext cx="2120271" cy="1022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10" lvl="1" indent="-205105" algn="just">
              <a:lnSpc>
                <a:spcPts val="2660"/>
              </a:lnSpc>
              <a:buFont typeface="Arial" panose="020B0604020202020204"/>
              <a:buChar char="•"/>
            </a:pPr>
            <a:r>
              <a:rPr lang="en-US" sz="1265" spc="75">
                <a:solidFill>
                  <a:srgbClr val="000000"/>
                </a:solidFill>
                <a:ea typeface="思源黑体 2" panose="020B0500000000000000" charset="-122"/>
              </a:rPr>
              <a:t>什么时候？</a:t>
            </a:r>
            <a:endParaRPr lang="en-US" sz="1265" spc="75">
              <a:solidFill>
                <a:srgbClr val="000000"/>
              </a:solidFill>
              <a:ea typeface="思源黑体 2" panose="020B0500000000000000" charset="-122"/>
            </a:endParaRPr>
          </a:p>
          <a:p>
            <a:pPr marL="410210" lvl="1" indent="-205105" algn="just">
              <a:lnSpc>
                <a:spcPts val="2660"/>
              </a:lnSpc>
              <a:buFont typeface="Arial" panose="020B0604020202020204"/>
              <a:buChar char="•"/>
            </a:pPr>
            <a:r>
              <a:rPr lang="en-US" sz="1265" spc="75">
                <a:solidFill>
                  <a:srgbClr val="000000"/>
                </a:solidFill>
                <a:ea typeface="思源黑体 2" panose="020B0500000000000000" charset="-122"/>
              </a:rPr>
              <a:t>发生了什么事？</a:t>
            </a:r>
            <a:endParaRPr lang="en-US" sz="1265" spc="75">
              <a:solidFill>
                <a:srgbClr val="000000"/>
              </a:solidFill>
              <a:ea typeface="思源黑体 2" panose="020B0500000000000000" charset="-122"/>
            </a:endParaRPr>
          </a:p>
          <a:p>
            <a:pPr marL="410210" lvl="1" indent="-205105" algn="just">
              <a:lnSpc>
                <a:spcPts val="2660"/>
              </a:lnSpc>
              <a:buFont typeface="Arial" panose="020B0604020202020204"/>
              <a:buChar char="•"/>
            </a:pPr>
            <a:r>
              <a:rPr lang="en-US" sz="1265" spc="75">
                <a:solidFill>
                  <a:srgbClr val="000000"/>
                </a:solidFill>
                <a:ea typeface="思源黑体 2" panose="020B0500000000000000" charset="-122"/>
              </a:rPr>
              <a:t>主要问题</a:t>
            </a:r>
            <a:r>
              <a:rPr lang="zh-CN" altLang="en-US" sz="1265" spc="75">
                <a:solidFill>
                  <a:srgbClr val="000000"/>
                </a:solidFill>
                <a:ea typeface="思源黑体 2" panose="020B0500000000000000" charset="-122"/>
              </a:rPr>
              <a:t>是</a:t>
            </a:r>
            <a:r>
              <a:rPr lang="en-US" sz="1265" spc="75">
                <a:solidFill>
                  <a:srgbClr val="000000"/>
                </a:solidFill>
                <a:ea typeface="思源黑体 2" panose="020B0500000000000000" charset="-122"/>
              </a:rPr>
              <a:t>什么？</a:t>
            </a:r>
            <a:endParaRPr lang="en-US" sz="1265" spc="75">
              <a:solidFill>
                <a:srgbClr val="000000"/>
              </a:solidFill>
              <a:ea typeface="思源黑体 2" panose="020B0500000000000000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46401" y="4662691"/>
            <a:ext cx="2120271" cy="1022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10" lvl="1" indent="-205105" algn="just">
              <a:lnSpc>
                <a:spcPts val="2660"/>
              </a:lnSpc>
              <a:buFont typeface="Arial" panose="020B0604020202020204"/>
              <a:buChar char="•"/>
            </a:pPr>
            <a:r>
              <a:rPr lang="en-US" sz="1265" spc="75">
                <a:solidFill>
                  <a:srgbClr val="000000"/>
                </a:solidFill>
                <a:ea typeface="思源黑体 2" panose="020B0500000000000000" charset="-122"/>
              </a:rPr>
              <a:t>获得了什么结果？</a:t>
            </a:r>
            <a:endParaRPr lang="en-US" sz="1265" spc="75">
              <a:solidFill>
                <a:srgbClr val="000000"/>
              </a:solidFill>
              <a:ea typeface="思源黑体 2" panose="020B0500000000000000" charset="-122"/>
            </a:endParaRPr>
          </a:p>
          <a:p>
            <a:pPr marL="410210" lvl="1" indent="-205105" algn="just">
              <a:lnSpc>
                <a:spcPts val="2660"/>
              </a:lnSpc>
              <a:buFont typeface="Arial" panose="020B0604020202020204"/>
              <a:buChar char="•"/>
            </a:pPr>
            <a:r>
              <a:rPr lang="en-US" sz="1265" spc="75">
                <a:solidFill>
                  <a:srgbClr val="000000"/>
                </a:solidFill>
                <a:ea typeface="思源黑体 2" panose="020B0500000000000000" charset="-122"/>
              </a:rPr>
              <a:t>成长收获是什么？</a:t>
            </a:r>
            <a:endParaRPr lang="en-US" sz="1265" spc="75">
              <a:solidFill>
                <a:srgbClr val="000000"/>
              </a:solidFill>
              <a:ea typeface="思源黑体 2" panose="020B0500000000000000" charset="-122"/>
            </a:endParaRPr>
          </a:p>
          <a:p>
            <a:pPr marL="410210" lvl="1" indent="-205105" algn="just">
              <a:lnSpc>
                <a:spcPts val="2660"/>
              </a:lnSpc>
              <a:buFont typeface="Arial" panose="020B0604020202020204"/>
              <a:buChar char="•"/>
            </a:pPr>
            <a:r>
              <a:rPr lang="en-US" sz="1265" spc="75">
                <a:solidFill>
                  <a:srgbClr val="000000"/>
                </a:solidFill>
                <a:ea typeface="思源黑体 2" panose="020B0500000000000000" charset="-122"/>
              </a:rPr>
              <a:t>可衡量的证据是什么？</a:t>
            </a:r>
            <a:endParaRPr lang="en-US" sz="1265" spc="75">
              <a:solidFill>
                <a:srgbClr val="000000"/>
              </a:solidFill>
              <a:ea typeface="思源黑体 2" panose="020B0500000000000000" charset="-122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8968110" y="2027129"/>
            <a:ext cx="2120271" cy="1022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10" lvl="1" indent="-205105" algn="just">
              <a:lnSpc>
                <a:spcPts val="2660"/>
              </a:lnSpc>
              <a:buFont typeface="Arial" panose="020B0604020202020204"/>
              <a:buChar char="•"/>
            </a:pPr>
            <a:r>
              <a:rPr lang="en-US" sz="1265" spc="75">
                <a:solidFill>
                  <a:srgbClr val="000000"/>
                </a:solidFill>
                <a:ea typeface="思源黑体 2" panose="020B0500000000000000" charset="-122"/>
              </a:rPr>
              <a:t>任务描述</a:t>
            </a:r>
            <a:endParaRPr lang="en-US" sz="1265" spc="75">
              <a:solidFill>
                <a:srgbClr val="000000"/>
              </a:solidFill>
              <a:ea typeface="思源黑体 2" panose="020B0500000000000000" charset="-122"/>
            </a:endParaRPr>
          </a:p>
          <a:p>
            <a:pPr marL="410210" lvl="1" indent="-205105" algn="just">
              <a:lnSpc>
                <a:spcPts val="2660"/>
              </a:lnSpc>
              <a:buFont typeface="Arial" panose="020B0604020202020204"/>
              <a:buChar char="•"/>
            </a:pPr>
            <a:r>
              <a:rPr lang="en-US" sz="1265" spc="75">
                <a:solidFill>
                  <a:srgbClr val="000000"/>
                </a:solidFill>
                <a:ea typeface="思源黑体 2" panose="020B0500000000000000" charset="-122"/>
              </a:rPr>
              <a:t>在其中扮演的角色</a:t>
            </a:r>
            <a:endParaRPr lang="en-US" sz="1265" spc="75">
              <a:solidFill>
                <a:srgbClr val="000000"/>
              </a:solidFill>
              <a:ea typeface="思源黑体 2" panose="020B0500000000000000" charset="-122"/>
            </a:endParaRPr>
          </a:p>
          <a:p>
            <a:pPr marL="410210" lvl="1" indent="-205105" algn="just">
              <a:lnSpc>
                <a:spcPts val="2660"/>
              </a:lnSpc>
              <a:buFont typeface="Arial" panose="020B0604020202020204"/>
              <a:buChar char="•"/>
            </a:pPr>
            <a:r>
              <a:rPr lang="en-US" sz="1265" spc="75">
                <a:solidFill>
                  <a:srgbClr val="000000"/>
                </a:solidFill>
                <a:ea typeface="思源黑体 2" panose="020B0500000000000000" charset="-122"/>
              </a:rPr>
              <a:t>要达到的目标是什么</a:t>
            </a:r>
            <a:endParaRPr lang="en-US" sz="1265" spc="75">
              <a:solidFill>
                <a:srgbClr val="000000"/>
              </a:solidFill>
              <a:ea typeface="思源黑体 2" panose="020B0500000000000000" charset="-122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8919167" y="4868121"/>
            <a:ext cx="2120271" cy="1022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10" lvl="1" indent="-205105" algn="just">
              <a:lnSpc>
                <a:spcPts val="2660"/>
              </a:lnSpc>
              <a:buFont typeface="Arial" panose="020B0604020202020204"/>
              <a:buChar char="•"/>
            </a:pPr>
            <a:r>
              <a:rPr lang="en-US" sz="1265" spc="75">
                <a:solidFill>
                  <a:srgbClr val="000000"/>
                </a:solidFill>
                <a:ea typeface="思源黑体 2" panose="020B0500000000000000" charset="-122"/>
              </a:rPr>
              <a:t>具体做了什么？</a:t>
            </a:r>
            <a:endParaRPr lang="en-US" sz="1265" spc="75">
              <a:solidFill>
                <a:srgbClr val="000000"/>
              </a:solidFill>
              <a:ea typeface="思源黑体 2" panose="020B0500000000000000" charset="-122"/>
            </a:endParaRPr>
          </a:p>
          <a:p>
            <a:pPr marL="410210" lvl="1" indent="-205105" algn="just">
              <a:lnSpc>
                <a:spcPts val="2660"/>
              </a:lnSpc>
              <a:buFont typeface="Arial" panose="020B0604020202020204"/>
              <a:buChar char="•"/>
            </a:pPr>
            <a:r>
              <a:rPr lang="en-US" sz="1265" spc="75">
                <a:solidFill>
                  <a:srgbClr val="000000"/>
                </a:solidFill>
                <a:ea typeface="思源黑体 2" panose="020B0500000000000000" charset="-122"/>
              </a:rPr>
              <a:t>使用了什么方法？</a:t>
            </a:r>
            <a:endParaRPr lang="en-US" sz="1265" spc="75">
              <a:solidFill>
                <a:srgbClr val="000000"/>
              </a:solidFill>
              <a:ea typeface="思源黑体 2" panose="020B0500000000000000" charset="-122"/>
            </a:endParaRPr>
          </a:p>
          <a:p>
            <a:pPr marL="410210" lvl="1" indent="-205105" algn="just">
              <a:lnSpc>
                <a:spcPts val="2660"/>
              </a:lnSpc>
              <a:buFont typeface="Arial" panose="020B0604020202020204"/>
              <a:buChar char="•"/>
            </a:pPr>
            <a:r>
              <a:rPr lang="en-US" sz="1265" spc="75">
                <a:solidFill>
                  <a:srgbClr val="000000"/>
                </a:solidFill>
                <a:ea typeface="思源黑体 2" panose="020B0500000000000000" charset="-122"/>
              </a:rPr>
              <a:t>克服了怎样的困难？</a:t>
            </a:r>
            <a:endParaRPr lang="en-US" sz="1265" spc="75">
              <a:solidFill>
                <a:srgbClr val="000000"/>
              </a:solidFill>
              <a:ea typeface="思源黑体 2" panose="020B0500000000000000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82717" y="1334133"/>
            <a:ext cx="1782853" cy="394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1465" spc="131">
                <a:solidFill>
                  <a:srgbClr val="A415FF"/>
                </a:solidFill>
                <a:latin typeface="思源黑体 2 Bold" panose="020B0800000000000000" charset="-122"/>
              </a:rPr>
              <a:t>Siituation</a:t>
            </a:r>
            <a:endParaRPr lang="en-US" sz="1465" spc="131">
              <a:solidFill>
                <a:srgbClr val="A415FF"/>
              </a:solidFill>
              <a:latin typeface="思源黑体 2 Bold" panose="020B0800000000000000" charset="-12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72597" y="3982581"/>
            <a:ext cx="1782853" cy="394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1465" spc="131">
                <a:solidFill>
                  <a:srgbClr val="D5A3FD"/>
                </a:solidFill>
                <a:latin typeface="思源黑体 2 Bold" panose="020B0800000000000000" charset="-122"/>
              </a:rPr>
              <a:t>Results</a:t>
            </a:r>
            <a:endParaRPr lang="en-US" sz="1465" spc="131">
              <a:solidFill>
                <a:srgbClr val="D5A3FD"/>
              </a:solidFill>
              <a:latin typeface="思源黑体 2 Bold" panose="020B0800000000000000" charset="-122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126430" y="1334133"/>
            <a:ext cx="1782853" cy="394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1465" spc="131">
                <a:solidFill>
                  <a:srgbClr val="5271FF"/>
                </a:solidFill>
                <a:latin typeface="思源黑体 2 Bold" panose="020B0800000000000000" charset="-122"/>
              </a:rPr>
              <a:t>Task</a:t>
            </a:r>
            <a:endParaRPr lang="en-US" sz="1465" spc="131">
              <a:solidFill>
                <a:srgbClr val="5271FF"/>
              </a:solidFill>
              <a:latin typeface="思源黑体 2 Bold" panose="020B0800000000000000" charset="-122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163463" y="3982581"/>
            <a:ext cx="1782853" cy="394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1465" spc="131">
                <a:solidFill>
                  <a:srgbClr val="20E3FE"/>
                </a:solidFill>
                <a:latin typeface="思源黑体 2 Bold" panose="020B0800000000000000" charset="-122"/>
              </a:rPr>
              <a:t>Action</a:t>
            </a:r>
            <a:endParaRPr lang="en-US" sz="1465" spc="131">
              <a:solidFill>
                <a:srgbClr val="20E3FE"/>
              </a:solidFill>
              <a:latin typeface="思源黑体 2 Bold" panose="020B0800000000000000" charset="-122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4833040" y="1231807"/>
            <a:ext cx="761794" cy="3525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5"/>
              </a:lnSpc>
              <a:spcBef>
                <a:spcPct val="0"/>
              </a:spcBef>
            </a:pPr>
            <a:r>
              <a:rPr lang="en-US" sz="10185" spc="611">
                <a:solidFill>
                  <a:srgbClr val="FFFFFF"/>
                </a:solidFill>
                <a:latin typeface="210 네버랜드" panose="02020503020101020101" charset="-127"/>
              </a:rPr>
              <a:t>S</a:t>
            </a:r>
            <a:endParaRPr lang="en-US" sz="10185" spc="611">
              <a:solidFill>
                <a:srgbClr val="FFFFFF"/>
              </a:solidFill>
              <a:latin typeface="210 네버랜드" panose="02020503020101020101" charset="-127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693867" y="1588979"/>
            <a:ext cx="824043" cy="2726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60"/>
              </a:lnSpc>
              <a:spcBef>
                <a:spcPct val="0"/>
              </a:spcBef>
            </a:pPr>
            <a:r>
              <a:rPr lang="en-US" sz="7875" spc="472">
                <a:solidFill>
                  <a:srgbClr val="FFFFFF"/>
                </a:solidFill>
                <a:latin typeface="210 네버랜드" panose="02020503020101020101" charset="-127"/>
              </a:rPr>
              <a:t>T</a:t>
            </a:r>
            <a:endParaRPr lang="en-US" sz="7875" spc="472">
              <a:solidFill>
                <a:srgbClr val="FFFFFF"/>
              </a:solidFill>
              <a:latin typeface="210 네버랜드" panose="02020503020101020101" charset="-127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4736652" y="3069665"/>
            <a:ext cx="878243" cy="3525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5"/>
              </a:lnSpc>
              <a:spcBef>
                <a:spcPct val="0"/>
              </a:spcBef>
            </a:pPr>
            <a:r>
              <a:rPr lang="en-US" sz="10185" spc="611">
                <a:solidFill>
                  <a:srgbClr val="FFFFFF"/>
                </a:solidFill>
                <a:latin typeface="210 네버랜드" panose="02020503020101020101" charset="-127"/>
              </a:rPr>
              <a:t>A</a:t>
            </a:r>
            <a:endParaRPr lang="en-US" sz="10185" spc="611">
              <a:solidFill>
                <a:srgbClr val="FFFFFF"/>
              </a:solidFill>
              <a:latin typeface="210 네버랜드" panose="02020503020101020101" charset="-127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641552" y="3177390"/>
            <a:ext cx="810765" cy="333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35"/>
              </a:lnSpc>
              <a:spcBef>
                <a:spcPct val="0"/>
              </a:spcBef>
            </a:pPr>
            <a:r>
              <a:rPr lang="en-US" sz="9645" spc="578">
                <a:solidFill>
                  <a:srgbClr val="FFFFFF"/>
                </a:solidFill>
                <a:latin typeface="210 네버랜드" panose="02020503020101020101" charset="-127"/>
              </a:rPr>
              <a:t>R</a:t>
            </a:r>
            <a:endParaRPr lang="en-US" sz="9645" spc="578">
              <a:solidFill>
                <a:srgbClr val="FFFFFF"/>
              </a:solidFill>
              <a:latin typeface="210 네버랜드" panose="02020503020101020101" charset="-127"/>
            </a:endParaRPr>
          </a:p>
        </p:txBody>
      </p:sp>
      <p:sp>
        <p:nvSpPr>
          <p:cNvPr id="32" name="Freeform 32"/>
          <p:cNvSpPr/>
          <p:nvPr/>
        </p:nvSpPr>
        <p:spPr>
          <a:xfrm rot="-2033625">
            <a:off x="-1092278" y="-212475"/>
            <a:ext cx="2184556" cy="1124053"/>
          </a:xfrm>
          <a:custGeom>
            <a:avLst/>
            <a:gdLst/>
            <a:ahLst/>
            <a:cxnLst/>
            <a:rect l="l" t="t" r="r" b="b"/>
            <a:pathLst>
              <a:path w="3276834" h="1686080">
                <a:moveTo>
                  <a:pt x="0" y="0"/>
                </a:moveTo>
                <a:lnTo>
                  <a:pt x="3276834" y="0"/>
                </a:lnTo>
                <a:lnTo>
                  <a:pt x="3276834" y="1686080"/>
                </a:lnTo>
                <a:lnTo>
                  <a:pt x="0" y="16860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580271" y="423893"/>
            <a:ext cx="5199425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3200">
                <a:solidFill>
                  <a:srgbClr val="404040"/>
                </a:solidFill>
                <a:latin typeface="阿里巴巴普惠体 Medium" panose="00020600040101010101" pitchFamily="18" charset="-122"/>
              </a:rPr>
              <a:t>STAR行为面试法</a:t>
            </a:r>
            <a:endParaRPr lang="en-US" sz="3200">
              <a:solidFill>
                <a:srgbClr val="404040"/>
              </a:solidFill>
              <a:latin typeface="阿里巴巴普惠体 Medium" panose="00020600040101010101" pitchFamily="18" charset="-122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798038" y="1677033"/>
            <a:ext cx="2731971" cy="394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1465" spc="131">
                <a:solidFill>
                  <a:srgbClr val="A415FF"/>
                </a:solidFill>
                <a:latin typeface="思源黑体 2 Bold" panose="020B0800000000000000" charset="-122"/>
              </a:rPr>
              <a:t>1.面试者过去经历的背景情境</a:t>
            </a:r>
            <a:endParaRPr lang="en-US" sz="1465" spc="131">
              <a:solidFill>
                <a:srgbClr val="A415FF"/>
              </a:solidFill>
              <a:latin typeface="思源黑体 2 Bold" panose="020B0800000000000000" charset="-122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8686311" y="1597921"/>
            <a:ext cx="2737157" cy="789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1465" spc="131">
                <a:solidFill>
                  <a:srgbClr val="5271FF"/>
                </a:solidFill>
                <a:latin typeface="思源黑体 2 Bold" panose="020B0800000000000000" charset="-122"/>
              </a:rPr>
              <a:t>2.面试者过去曾经承担的工作任务</a:t>
            </a:r>
            <a:endParaRPr lang="en-US" sz="1465" spc="131">
              <a:solidFill>
                <a:srgbClr val="5271FF"/>
              </a:solidFill>
              <a:latin typeface="思源黑体 2 Bold" panose="020B0800000000000000" charset="-122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883285" y="4326255"/>
            <a:ext cx="2850515" cy="394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1465" spc="131">
                <a:solidFill>
                  <a:srgbClr val="D5A3FD"/>
                </a:solidFill>
                <a:latin typeface="思源黑体 2 Bold" panose="020B0800000000000000" charset="-122"/>
              </a:rPr>
              <a:t>3.面试者过去曾做出过的成绩</a:t>
            </a:r>
            <a:endParaRPr lang="en-US" sz="1465" spc="131">
              <a:solidFill>
                <a:srgbClr val="D5A3FD"/>
              </a:solidFill>
              <a:latin typeface="思源黑体 2 Bold" panose="020B0800000000000000" charset="-122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8686165" y="4326255"/>
            <a:ext cx="2737485" cy="7899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1465" spc="131">
                <a:solidFill>
                  <a:srgbClr val="20E3FE"/>
                </a:solidFill>
                <a:latin typeface="思源黑体 2 Bold" panose="020B0800000000000000" charset="-122"/>
              </a:rPr>
              <a:t>4.面试者在过去经历中具体的操作和执行</a:t>
            </a:r>
            <a:endParaRPr lang="en-US" sz="1465" spc="131">
              <a:solidFill>
                <a:srgbClr val="20E3FE"/>
              </a:solidFill>
              <a:latin typeface="思源黑体 2 Bold" panose="020B08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1">
              <a:alphaModFix amt="10999"/>
            </a:blip>
            <a:stretch>
              <a:fillRect l="-15555" r="-15555"/>
            </a:stretch>
          </a:blipFill>
        </p:spPr>
        <p:txBody>
          <a:bodyPr/>
          <a:p>
            <a:r>
              <a:rPr lang="zh-CN" altLang="en-US" sz="1200"/>
              <a:t>是</a:t>
            </a:r>
            <a:endParaRPr lang="zh-CN" altLang="en-US" sz="1200"/>
          </a:p>
        </p:txBody>
      </p:sp>
      <p:sp>
        <p:nvSpPr>
          <p:cNvPr id="3" name="Freeform 3"/>
          <p:cNvSpPr/>
          <p:nvPr/>
        </p:nvSpPr>
        <p:spPr>
          <a:xfrm rot="-2033625">
            <a:off x="-1092278" y="-212475"/>
            <a:ext cx="2184556" cy="1124053"/>
          </a:xfrm>
          <a:custGeom>
            <a:avLst/>
            <a:gdLst/>
            <a:ahLst/>
            <a:cxnLst/>
            <a:rect l="l" t="t" r="r" b="b"/>
            <a:pathLst>
              <a:path w="3276834" h="1686080">
                <a:moveTo>
                  <a:pt x="0" y="0"/>
                </a:moveTo>
                <a:lnTo>
                  <a:pt x="3276834" y="0"/>
                </a:lnTo>
                <a:lnTo>
                  <a:pt x="3276834" y="1686080"/>
                </a:lnTo>
                <a:lnTo>
                  <a:pt x="0" y="16860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985224">
            <a:off x="11204143" y="6238959"/>
            <a:ext cx="1492093" cy="767750"/>
          </a:xfrm>
          <a:custGeom>
            <a:avLst/>
            <a:gdLst/>
            <a:ahLst/>
            <a:cxnLst/>
            <a:rect l="l" t="t" r="r" b="b"/>
            <a:pathLst>
              <a:path w="2238140" h="1151625">
                <a:moveTo>
                  <a:pt x="0" y="0"/>
                </a:moveTo>
                <a:lnTo>
                  <a:pt x="2238141" y="0"/>
                </a:lnTo>
                <a:lnTo>
                  <a:pt x="2238141" y="1151625"/>
                </a:lnTo>
                <a:lnTo>
                  <a:pt x="0" y="1151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10846049" y="318911"/>
            <a:ext cx="426181" cy="85627"/>
            <a:chOff x="0" y="0"/>
            <a:chExt cx="237293" cy="476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7293" cy="47676"/>
            </a:xfrm>
            <a:custGeom>
              <a:avLst/>
              <a:gdLst/>
              <a:ahLst/>
              <a:cxnLst/>
              <a:rect l="l" t="t" r="r" b="b"/>
              <a:pathLst>
                <a:path w="237293" h="47676">
                  <a:moveTo>
                    <a:pt x="0" y="0"/>
                  </a:moveTo>
                  <a:lnTo>
                    <a:pt x="237293" y="0"/>
                  </a:lnTo>
                  <a:lnTo>
                    <a:pt x="237293" y="47676"/>
                  </a:lnTo>
                  <a:lnTo>
                    <a:pt x="0" y="47676"/>
                  </a:lnTo>
                  <a:close/>
                </a:path>
              </a:pathLst>
            </a:custGeom>
            <a:solidFill>
              <a:srgbClr val="FEACB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6" tIns="33866" rIns="33866" bIns="33866" rtlCol="0" anchor="ctr"/>
            <a:lstStyle/>
            <a:p>
              <a:pPr algn="ctr">
                <a:lnSpc>
                  <a:spcPts val="3025"/>
                </a:lnSpc>
              </a:pPr>
              <a:endParaRPr sz="1200"/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10846049" y="493605"/>
            <a:ext cx="426181" cy="85627"/>
            <a:chOff x="0" y="0"/>
            <a:chExt cx="237293" cy="4767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7293" cy="47676"/>
            </a:xfrm>
            <a:custGeom>
              <a:avLst/>
              <a:gdLst/>
              <a:ahLst/>
              <a:cxnLst/>
              <a:rect l="l" t="t" r="r" b="b"/>
              <a:pathLst>
                <a:path w="237293" h="47676">
                  <a:moveTo>
                    <a:pt x="0" y="0"/>
                  </a:moveTo>
                  <a:lnTo>
                    <a:pt x="237293" y="0"/>
                  </a:lnTo>
                  <a:lnTo>
                    <a:pt x="237293" y="47676"/>
                  </a:lnTo>
                  <a:lnTo>
                    <a:pt x="0" y="47676"/>
                  </a:lnTo>
                  <a:close/>
                </a:path>
              </a:pathLst>
            </a:custGeom>
            <a:solidFill>
              <a:srgbClr val="FEACB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6" tIns="33866" rIns="33866" bIns="33866" rtlCol="0" anchor="ctr"/>
            <a:lstStyle/>
            <a:p>
              <a:pPr algn="ctr">
                <a:lnSpc>
                  <a:spcPts val="3025"/>
                </a:lnSpc>
              </a:pPr>
              <a:endParaRPr sz="1200"/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11506200" y="3293939"/>
            <a:ext cx="194733" cy="762000"/>
            <a:chOff x="0" y="0"/>
            <a:chExt cx="389467" cy="1524000"/>
          </a:xfrm>
        </p:grpSpPr>
        <p:grpSp>
          <p:nvGrpSpPr>
            <p:cNvPr id="12" name="Group 12"/>
            <p:cNvGrpSpPr/>
            <p:nvPr/>
          </p:nvGrpSpPr>
          <p:grpSpPr>
            <a:xfrm rot="0">
              <a:off x="0" y="0"/>
              <a:ext cx="389467" cy="389467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EACB6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3866" tIns="33866" rIns="33866" bIns="33866" rtlCol="0" anchor="ctr"/>
              <a:lstStyle/>
              <a:p>
                <a:pPr algn="ctr">
                  <a:lnSpc>
                    <a:spcPts val="3025"/>
                  </a:lnSpc>
                </a:pPr>
                <a:endParaRPr sz="1200"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0">
              <a:off x="0" y="567267"/>
              <a:ext cx="389467" cy="389467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EACB6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3866" tIns="33866" rIns="33866" bIns="33866" rtlCol="0" anchor="ctr"/>
              <a:lstStyle/>
              <a:p>
                <a:pPr algn="ctr">
                  <a:lnSpc>
                    <a:spcPts val="3025"/>
                  </a:lnSpc>
                </a:pPr>
                <a:endParaRPr sz="1200"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 rot="0">
              <a:off x="0" y="1134533"/>
              <a:ext cx="389467" cy="389467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EACB6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3866" tIns="33866" rIns="33866" bIns="33866" rtlCol="0" anchor="ctr"/>
              <a:lstStyle/>
              <a:p>
                <a:pPr algn="ctr">
                  <a:lnSpc>
                    <a:spcPts val="3025"/>
                  </a:lnSpc>
                </a:pPr>
                <a:endParaRPr sz="1200"/>
              </a:p>
            </p:txBody>
          </p:sp>
        </p:grpSp>
      </p:grpSp>
      <p:sp>
        <p:nvSpPr>
          <p:cNvPr id="22" name="TextBox 22"/>
          <p:cNvSpPr txBox="1"/>
          <p:nvPr/>
        </p:nvSpPr>
        <p:spPr>
          <a:xfrm>
            <a:off x="580271" y="423893"/>
            <a:ext cx="5199425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3200">
                <a:solidFill>
                  <a:srgbClr val="404040"/>
                </a:solidFill>
                <a:latin typeface="阿里巴巴普惠体 Medium" panose="00020600040101010101" pitchFamily="18" charset="-122"/>
              </a:rPr>
              <a:t>STAR面试法</a:t>
            </a:r>
            <a:r>
              <a:rPr lang="zh-CN" altLang="en-US" sz="3200">
                <a:solidFill>
                  <a:srgbClr val="404040"/>
                </a:solidFill>
                <a:latin typeface="阿里巴巴普惠体 Medium" panose="00020600040101010101" pitchFamily="18" charset="-122"/>
              </a:rPr>
              <a:t>的应用步骤</a:t>
            </a:r>
            <a:endParaRPr lang="zh-CN" altLang="en-US" sz="3200">
              <a:solidFill>
                <a:srgbClr val="404040"/>
              </a:solidFill>
              <a:latin typeface="阿里巴巴普惠体 Medium" panose="00020600040101010101" pitchFamily="18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600" y="1193800"/>
            <a:ext cx="2053590" cy="1312757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0097" y="3530600"/>
            <a:ext cx="1885103" cy="133477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908800" y="3886200"/>
            <a:ext cx="2575137" cy="563033"/>
          </a:xfrm>
          <a:prstGeom prst="rect">
            <a:avLst/>
          </a:prstGeom>
        </p:spPr>
      </p:pic>
      <p:cxnSp>
        <p:nvCxnSpPr>
          <p:cNvPr id="28" name="直接连接符 27"/>
          <p:cNvCxnSpPr>
            <a:endCxn id="26" idx="0"/>
          </p:cNvCxnSpPr>
          <p:nvPr/>
        </p:nvCxnSpPr>
        <p:spPr>
          <a:xfrm flipH="1">
            <a:off x="3832860" y="2523067"/>
            <a:ext cx="1837267" cy="10075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endCxn id="27" idx="0"/>
          </p:cNvCxnSpPr>
          <p:nvPr/>
        </p:nvCxnSpPr>
        <p:spPr>
          <a:xfrm>
            <a:off x="5725160" y="2509520"/>
            <a:ext cx="2471420" cy="137668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圆角矩形 29"/>
          <p:cNvSpPr/>
          <p:nvPr/>
        </p:nvSpPr>
        <p:spPr>
          <a:xfrm>
            <a:off x="2692400" y="1918547"/>
            <a:ext cx="1727200" cy="609600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135">
                <a:solidFill>
                  <a:schemeClr val="tx1"/>
                </a:solidFill>
              </a:rPr>
              <a:t>task</a:t>
            </a:r>
            <a:endParaRPr lang="en-US" altLang="zh-CN" sz="2135">
              <a:solidFill>
                <a:schemeClr val="tx1"/>
              </a:solidFill>
            </a:endParaRPr>
          </a:p>
        </p:txBody>
      </p:sp>
      <p:sp>
        <p:nvSpPr>
          <p:cNvPr id="31" name="圆角矩形 30"/>
          <p:cNvSpPr/>
          <p:nvPr>
            <p:custDataLst>
              <p:tags r:id="rId8"/>
            </p:custDataLst>
          </p:nvPr>
        </p:nvSpPr>
        <p:spPr>
          <a:xfrm>
            <a:off x="2692400" y="1168823"/>
            <a:ext cx="1727200" cy="609600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135">
                <a:solidFill>
                  <a:schemeClr val="tx1"/>
                </a:solidFill>
              </a:rPr>
              <a:t>situation</a:t>
            </a:r>
            <a:endParaRPr lang="en-US" altLang="zh-CN" sz="2135">
              <a:solidFill>
                <a:schemeClr val="tx1"/>
              </a:solidFill>
            </a:endParaRPr>
          </a:p>
        </p:txBody>
      </p:sp>
      <p:sp>
        <p:nvSpPr>
          <p:cNvPr id="32" name="圆角矩形 31"/>
          <p:cNvSpPr/>
          <p:nvPr>
            <p:custDataLst>
              <p:tags r:id="rId9"/>
            </p:custDataLst>
          </p:nvPr>
        </p:nvSpPr>
        <p:spPr>
          <a:xfrm>
            <a:off x="4876800" y="2921000"/>
            <a:ext cx="1727200" cy="609600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135">
                <a:solidFill>
                  <a:schemeClr val="tx1"/>
                </a:solidFill>
              </a:rPr>
              <a:t>action</a:t>
            </a:r>
            <a:endParaRPr lang="en-US" altLang="zh-CN" sz="2135">
              <a:solidFill>
                <a:schemeClr val="tx1"/>
              </a:solidFill>
            </a:endParaRPr>
          </a:p>
        </p:txBody>
      </p:sp>
      <p:sp>
        <p:nvSpPr>
          <p:cNvPr id="33" name="圆角矩形 32"/>
          <p:cNvSpPr/>
          <p:nvPr>
            <p:custDataLst>
              <p:tags r:id="rId10"/>
            </p:custDataLst>
          </p:nvPr>
        </p:nvSpPr>
        <p:spPr>
          <a:xfrm>
            <a:off x="4978400" y="3835400"/>
            <a:ext cx="1727200" cy="609600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135">
                <a:solidFill>
                  <a:schemeClr val="tx1"/>
                </a:solidFill>
              </a:rPr>
              <a:t>result</a:t>
            </a:r>
            <a:endParaRPr lang="en-US" altLang="zh-CN" sz="2135">
              <a:solidFill>
                <a:schemeClr val="tx1"/>
              </a:solidFill>
            </a:endParaRPr>
          </a:p>
        </p:txBody>
      </p:sp>
      <p:sp>
        <p:nvSpPr>
          <p:cNvPr id="34" name="TextBox 13"/>
          <p:cNvSpPr txBox="1"/>
          <p:nvPr>
            <p:custDataLst>
              <p:tags r:id="rId11"/>
            </p:custDataLst>
          </p:nvPr>
        </p:nvSpPr>
        <p:spPr>
          <a:xfrm>
            <a:off x="6908800" y="1092200"/>
            <a:ext cx="4231217" cy="996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285750" indent="-285750" algn="l">
              <a:lnSpc>
                <a:spcPts val="3885"/>
              </a:lnSpc>
              <a:buFont typeface="Arial" panose="020B0604020202020204" pitchFamily="34" charset="0"/>
              <a:buChar char="•"/>
            </a:pPr>
            <a:r>
              <a:rPr lang="zh-CN" sz="1200"/>
              <a:t>根据自我介绍中的某个场景</a:t>
            </a:r>
            <a:r>
              <a:rPr lang="en-US" altLang="zh-CN" sz="1200"/>
              <a:t>/</a:t>
            </a:r>
            <a:r>
              <a:rPr lang="zh-CN" altLang="en-US" sz="1200"/>
              <a:t>行为切入</a:t>
            </a:r>
            <a:endParaRPr lang="zh-CN" altLang="en-US" sz="1200"/>
          </a:p>
          <a:p>
            <a:pPr marL="285750" indent="-285750" algn="l">
              <a:lnSpc>
                <a:spcPts val="3885"/>
              </a:lnSpc>
              <a:buFont typeface="Arial" panose="020B0604020202020204" pitchFamily="34" charset="0"/>
              <a:buChar char="•"/>
            </a:pPr>
            <a:r>
              <a:rPr lang="zh-CN" altLang="en-US" sz="1200"/>
              <a:t>简历中某个项目</a:t>
            </a:r>
            <a:r>
              <a:rPr lang="en-US" altLang="zh-CN" sz="1200"/>
              <a:t>/</a:t>
            </a:r>
            <a:r>
              <a:rPr lang="zh-CN" altLang="en-US" sz="1200"/>
              <a:t>实习取得的成绩</a:t>
            </a:r>
            <a:endParaRPr lang="zh-CN" altLang="en-US" sz="1200"/>
          </a:p>
        </p:txBody>
      </p:sp>
      <p:sp>
        <p:nvSpPr>
          <p:cNvPr id="35" name="TextBox 13"/>
          <p:cNvSpPr txBox="1"/>
          <p:nvPr>
            <p:custDataLst>
              <p:tags r:id="rId12"/>
            </p:custDataLst>
          </p:nvPr>
        </p:nvSpPr>
        <p:spPr>
          <a:xfrm>
            <a:off x="6938433" y="1922357"/>
            <a:ext cx="4231217" cy="497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285750" indent="-285750" algn="l">
              <a:lnSpc>
                <a:spcPts val="3885"/>
              </a:lnSpc>
              <a:buFont typeface="Arial" panose="020B0604020202020204" pitchFamily="34" charset="0"/>
              <a:buChar char="•"/>
            </a:pPr>
            <a:r>
              <a:rPr lang="zh-CN" sz="1200"/>
              <a:t>根据回答，追问具体过程</a:t>
            </a:r>
            <a:endParaRPr lang="zh-CN" sz="1200"/>
          </a:p>
        </p:txBody>
      </p:sp>
      <p:sp>
        <p:nvSpPr>
          <p:cNvPr id="36" name="TextBox 13"/>
          <p:cNvSpPr txBox="1"/>
          <p:nvPr>
            <p:custDataLst>
              <p:tags r:id="rId13"/>
            </p:custDataLst>
          </p:nvPr>
        </p:nvSpPr>
        <p:spPr>
          <a:xfrm>
            <a:off x="2743200" y="5091430"/>
            <a:ext cx="4231217" cy="996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285750" indent="-285750" algn="l">
              <a:lnSpc>
                <a:spcPts val="3885"/>
              </a:lnSpc>
              <a:buFont typeface="Arial" panose="020B0604020202020204" pitchFamily="34" charset="0"/>
              <a:buChar char="•"/>
            </a:pPr>
            <a:r>
              <a:rPr lang="zh-CN" sz="1200"/>
              <a:t>了解其行动表达的完整性</a:t>
            </a:r>
            <a:endParaRPr lang="zh-CN" sz="1200"/>
          </a:p>
          <a:p>
            <a:pPr marL="285750" indent="-285750" algn="l">
              <a:lnSpc>
                <a:spcPts val="3885"/>
              </a:lnSpc>
              <a:buFont typeface="Arial" panose="020B0604020202020204" pitchFamily="34" charset="0"/>
              <a:buChar char="•"/>
            </a:pPr>
            <a:r>
              <a:rPr lang="zh-CN" sz="1200"/>
              <a:t>衡量所表达信息的完整性</a:t>
            </a:r>
            <a:endParaRPr lang="zh-CN" sz="1200"/>
          </a:p>
        </p:txBody>
      </p:sp>
      <p:sp>
        <p:nvSpPr>
          <p:cNvPr id="37" name="TextBox 13"/>
          <p:cNvSpPr txBox="1"/>
          <p:nvPr>
            <p:custDataLst>
              <p:tags r:id="rId14"/>
            </p:custDataLst>
          </p:nvPr>
        </p:nvSpPr>
        <p:spPr>
          <a:xfrm>
            <a:off x="7040880" y="4639310"/>
            <a:ext cx="4231217" cy="996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285750" indent="-285750" algn="l">
              <a:lnSpc>
                <a:spcPts val="3885"/>
              </a:lnSpc>
              <a:buFont typeface="Arial" panose="020B0604020202020204" pitchFamily="34" charset="0"/>
              <a:buChar char="•"/>
            </a:pPr>
            <a:r>
              <a:rPr lang="zh-CN" sz="1200"/>
              <a:t>掌握其结果是怎么达成的</a:t>
            </a:r>
            <a:endParaRPr lang="zh-CN" sz="1200"/>
          </a:p>
          <a:p>
            <a:pPr marL="285750" indent="-285750" algn="l">
              <a:lnSpc>
                <a:spcPts val="3885"/>
              </a:lnSpc>
              <a:buFont typeface="Arial" panose="020B0604020202020204" pitchFamily="34" charset="0"/>
              <a:buChar char="•"/>
            </a:pPr>
            <a:r>
              <a:rPr lang="zh-CN" sz="1200"/>
              <a:t>做到了什么程度，怎么衡量</a:t>
            </a:r>
            <a:endParaRPr lang="zh-CN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2667000" y="-2794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1">
              <a:alphaModFix amt="10999"/>
            </a:blip>
            <a:stretch>
              <a:fillRect l="-15555" r="-1555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46449" y="498524"/>
            <a:ext cx="6393125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3200">
                <a:solidFill>
                  <a:srgbClr val="404040"/>
                </a:solidFill>
                <a:latin typeface="阿里巴巴普惠体 Medium" panose="00020600040101010101" pitchFamily="18" charset="-122"/>
                <a:sym typeface="+mn-ea"/>
              </a:rPr>
              <a:t>STAR面试法</a:t>
            </a:r>
            <a:r>
              <a:rPr lang="zh-CN" altLang="en-US" sz="3200">
                <a:solidFill>
                  <a:srgbClr val="404040"/>
                </a:solidFill>
                <a:latin typeface="阿里巴巴普惠体 Medium" panose="00020600040101010101" pitchFamily="18" charset="-122"/>
                <a:sym typeface="+mn-ea"/>
              </a:rPr>
              <a:t>过程演示</a:t>
            </a:r>
            <a:endParaRPr lang="zh-CN" altLang="en-US" sz="3200">
              <a:solidFill>
                <a:srgbClr val="404040"/>
              </a:solidFill>
              <a:latin typeface="阿里巴巴普惠体 Medium" panose="00020600040101010101" pitchFamily="18" charset="-122"/>
              <a:sym typeface="+mn-ea"/>
            </a:endParaRPr>
          </a:p>
        </p:txBody>
      </p:sp>
      <p:sp>
        <p:nvSpPr>
          <p:cNvPr id="4" name="Freeform 4"/>
          <p:cNvSpPr/>
          <p:nvPr/>
        </p:nvSpPr>
        <p:spPr>
          <a:xfrm rot="-2033625">
            <a:off x="-1092278" y="-212475"/>
            <a:ext cx="2184556" cy="1124053"/>
          </a:xfrm>
          <a:custGeom>
            <a:avLst/>
            <a:gdLst/>
            <a:ahLst/>
            <a:cxnLst/>
            <a:rect l="l" t="t" r="r" b="b"/>
            <a:pathLst>
              <a:path w="3276834" h="1686080">
                <a:moveTo>
                  <a:pt x="0" y="0"/>
                </a:moveTo>
                <a:lnTo>
                  <a:pt x="3276834" y="0"/>
                </a:lnTo>
                <a:lnTo>
                  <a:pt x="3276834" y="1686080"/>
                </a:lnTo>
                <a:lnTo>
                  <a:pt x="0" y="16860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985224">
            <a:off x="11204143" y="6238959"/>
            <a:ext cx="1492093" cy="767750"/>
          </a:xfrm>
          <a:custGeom>
            <a:avLst/>
            <a:gdLst/>
            <a:ahLst/>
            <a:cxnLst/>
            <a:rect l="l" t="t" r="r" b="b"/>
            <a:pathLst>
              <a:path w="2238140" h="1151625">
                <a:moveTo>
                  <a:pt x="0" y="0"/>
                </a:moveTo>
                <a:lnTo>
                  <a:pt x="2238141" y="0"/>
                </a:lnTo>
                <a:lnTo>
                  <a:pt x="2238141" y="1151625"/>
                </a:lnTo>
                <a:lnTo>
                  <a:pt x="0" y="1151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-5400000">
            <a:off x="8813761" y="-845901"/>
            <a:ext cx="2545609" cy="4237411"/>
            <a:chOff x="0" y="0"/>
            <a:chExt cx="1005673" cy="167403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05673" cy="1674039"/>
            </a:xfrm>
            <a:custGeom>
              <a:avLst/>
              <a:gdLst/>
              <a:ahLst/>
              <a:cxnLst/>
              <a:rect l="l" t="t" r="r" b="b"/>
              <a:pathLst>
                <a:path w="1005673" h="1674039">
                  <a:moveTo>
                    <a:pt x="0" y="0"/>
                  </a:moveTo>
                  <a:lnTo>
                    <a:pt x="1005673" y="0"/>
                  </a:lnTo>
                  <a:lnTo>
                    <a:pt x="1005673" y="1674039"/>
                  </a:lnTo>
                  <a:lnTo>
                    <a:pt x="0" y="1674039"/>
                  </a:lnTo>
                  <a:close/>
                </a:path>
              </a:pathLst>
            </a:custGeom>
            <a:solidFill>
              <a:srgbClr val="FEACB6">
                <a:alpha val="38824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6" tIns="33866" rIns="33866" bIns="33866" rtlCol="0" anchor="ctr"/>
            <a:lstStyle/>
            <a:p>
              <a:pPr algn="ctr">
                <a:lnSpc>
                  <a:spcPts val="3025"/>
                </a:lnSpc>
              </a:pPr>
              <a:endParaRPr sz="1200"/>
            </a:p>
          </p:txBody>
        </p:sp>
      </p:grpSp>
      <p:sp>
        <p:nvSpPr>
          <p:cNvPr id="13" name="TextBox 13"/>
          <p:cNvSpPr txBox="1"/>
          <p:nvPr>
            <p:custDataLst>
              <p:tags r:id="rId4"/>
            </p:custDataLst>
          </p:nvPr>
        </p:nvSpPr>
        <p:spPr>
          <a:xfrm>
            <a:off x="609600" y="1651000"/>
            <a:ext cx="8630497" cy="3452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291465" lvl="1" indent="0" fontAlgn="auto">
              <a:lnSpc>
                <a:spcPct val="150000"/>
              </a:lnSpc>
              <a:buNone/>
            </a:pPr>
            <a:r>
              <a:rPr lang="en-US" sz="3200" b="1">
                <a:solidFill>
                  <a:schemeClr val="accent6"/>
                </a:solidFill>
                <a:ea typeface="阿里巴巴普惠体" panose="00020600040101010101" charset="-122"/>
              </a:rPr>
              <a:t>Situation</a:t>
            </a:r>
            <a:r>
              <a:rPr lang="en-US">
                <a:solidFill>
                  <a:srgbClr val="595959"/>
                </a:solidFill>
                <a:ea typeface="阿里巴巴普惠体" panose="00020600040101010101" charset="-122"/>
              </a:rPr>
              <a:t>	请讲讲你经历过最棘手的的一次项目经历?	</a:t>
            </a:r>
            <a:endParaRPr lang="en-US">
              <a:solidFill>
                <a:srgbClr val="595959"/>
              </a:solidFill>
              <a:ea typeface="阿里巴巴普惠体" panose="00020600040101010101" charset="-122"/>
            </a:endParaRPr>
          </a:p>
          <a:p>
            <a:pPr marL="291465" lvl="1" indent="0" fontAlgn="auto">
              <a:lnSpc>
                <a:spcPct val="150000"/>
              </a:lnSpc>
              <a:buNone/>
            </a:pPr>
            <a:r>
              <a:rPr lang="en-US" sz="3200" b="1">
                <a:solidFill>
                  <a:schemeClr val="accent6"/>
                </a:solidFill>
                <a:ea typeface="阿里巴巴普惠体" panose="00020600040101010101" charset="-122"/>
              </a:rPr>
              <a:t>Task	</a:t>
            </a:r>
            <a:r>
              <a:rPr lang="en-US">
                <a:solidFill>
                  <a:srgbClr val="595959"/>
                </a:solidFill>
                <a:ea typeface="阿里巴巴普惠体" panose="00020600040101010101" charset="-122"/>
              </a:rPr>
              <a:t>在这个项目中，你负责什么角色?为什么你觉得它棘手?	</a:t>
            </a:r>
            <a:endParaRPr lang="en-US">
              <a:solidFill>
                <a:srgbClr val="595959"/>
              </a:solidFill>
              <a:ea typeface="阿里巴巴普惠体" panose="00020600040101010101" charset="-122"/>
            </a:endParaRPr>
          </a:p>
          <a:p>
            <a:pPr marL="291465" lvl="1" indent="0" fontAlgn="auto">
              <a:lnSpc>
                <a:spcPct val="150000"/>
              </a:lnSpc>
              <a:buNone/>
            </a:pPr>
            <a:r>
              <a:rPr lang="en-US" sz="3200" b="1">
                <a:solidFill>
                  <a:schemeClr val="accent6"/>
                </a:solidFill>
                <a:ea typeface="阿里巴巴普惠体" panose="00020600040101010101" charset="-122"/>
              </a:rPr>
              <a:t>Action  </a:t>
            </a:r>
            <a:r>
              <a:rPr lang="en-US">
                <a:solidFill>
                  <a:srgbClr val="595959"/>
                </a:solidFill>
                <a:ea typeface="阿里巴巴普惠体" panose="00020600040101010101" charset="-122"/>
              </a:rPr>
              <a:t>对于导致棘手的人/事，你是怎么处理解决的?具体</a:t>
            </a:r>
            <a:r>
              <a:rPr lang="zh-CN" altLang="en-US">
                <a:solidFill>
                  <a:srgbClr val="595959"/>
                </a:solidFill>
                <a:ea typeface="阿里巴巴普惠体" panose="00020600040101010101" charset="-122"/>
              </a:rPr>
              <a:t>是什么</a:t>
            </a:r>
            <a:r>
              <a:rPr lang="en-US">
                <a:solidFill>
                  <a:srgbClr val="595959"/>
                </a:solidFill>
                <a:ea typeface="阿里巴巴普惠体" panose="00020600040101010101" charset="-122"/>
              </a:rPr>
              <a:t>事?</a:t>
            </a:r>
            <a:endParaRPr lang="en-US">
              <a:solidFill>
                <a:srgbClr val="595959"/>
              </a:solidFill>
              <a:ea typeface="阿里巴巴普惠体" panose="00020600040101010101" charset="-122"/>
            </a:endParaRPr>
          </a:p>
          <a:p>
            <a:pPr marL="291465" lvl="1" indent="0" fontAlgn="auto">
              <a:lnSpc>
                <a:spcPct val="150000"/>
              </a:lnSpc>
              <a:buNone/>
            </a:pPr>
            <a:r>
              <a:rPr lang="en-US" sz="3200" b="1">
                <a:solidFill>
                  <a:schemeClr val="accent6"/>
                </a:solidFill>
                <a:ea typeface="阿里巴巴普惠体" panose="00020600040101010101" charset="-122"/>
              </a:rPr>
              <a:t>Result </a:t>
            </a:r>
            <a:r>
              <a:rPr lang="en-US">
                <a:solidFill>
                  <a:srgbClr val="595959"/>
                </a:solidFill>
                <a:ea typeface="阿里巴巴普惠体" panose="00020600040101010101" charset="-122"/>
              </a:rPr>
              <a:t>最后处理的结果如何?对项目完成带来了什么影响?。</a:t>
            </a:r>
            <a:endParaRPr lang="en-US">
              <a:solidFill>
                <a:srgbClr val="595959"/>
              </a:solidFill>
              <a:ea typeface="阿里巴巴普惠体" panose="00020600040101010101" charset="-122"/>
            </a:endParaRPr>
          </a:p>
          <a:p>
            <a:pPr algn="l">
              <a:lnSpc>
                <a:spcPts val="3885"/>
              </a:lnSpc>
            </a:pPr>
            <a:endParaRPr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2667000" y="-2794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1">
              <a:alphaModFix amt="10999"/>
            </a:blip>
            <a:stretch>
              <a:fillRect l="-15555" r="-1555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46449" y="498524"/>
            <a:ext cx="6393125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zh-CN" altLang="en-US" sz="3200">
                <a:solidFill>
                  <a:srgbClr val="404040"/>
                </a:solidFill>
                <a:latin typeface="阿里巴巴普惠体 Medium" panose="00020600040101010101" pitchFamily="18" charset="-122"/>
                <a:sym typeface="+mn-ea"/>
              </a:rPr>
              <a:t>面试注意事项</a:t>
            </a:r>
            <a:endParaRPr lang="zh-CN" altLang="en-US" sz="3200">
              <a:solidFill>
                <a:srgbClr val="404040"/>
              </a:solidFill>
              <a:latin typeface="阿里巴巴普惠体 Medium" panose="00020600040101010101" pitchFamily="18" charset="-122"/>
              <a:sym typeface="+mn-ea"/>
            </a:endParaRPr>
          </a:p>
        </p:txBody>
      </p:sp>
      <p:sp>
        <p:nvSpPr>
          <p:cNvPr id="4" name="Freeform 4"/>
          <p:cNvSpPr/>
          <p:nvPr/>
        </p:nvSpPr>
        <p:spPr>
          <a:xfrm rot="-2033625">
            <a:off x="-1092278" y="-212475"/>
            <a:ext cx="2184556" cy="1124053"/>
          </a:xfrm>
          <a:custGeom>
            <a:avLst/>
            <a:gdLst/>
            <a:ahLst/>
            <a:cxnLst/>
            <a:rect l="l" t="t" r="r" b="b"/>
            <a:pathLst>
              <a:path w="3276834" h="1686080">
                <a:moveTo>
                  <a:pt x="0" y="0"/>
                </a:moveTo>
                <a:lnTo>
                  <a:pt x="3276834" y="0"/>
                </a:lnTo>
                <a:lnTo>
                  <a:pt x="3276834" y="1686080"/>
                </a:lnTo>
                <a:lnTo>
                  <a:pt x="0" y="16860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985224">
            <a:off x="11204143" y="6238959"/>
            <a:ext cx="1492093" cy="767750"/>
          </a:xfrm>
          <a:custGeom>
            <a:avLst/>
            <a:gdLst/>
            <a:ahLst/>
            <a:cxnLst/>
            <a:rect l="l" t="t" r="r" b="b"/>
            <a:pathLst>
              <a:path w="2238140" h="1151625">
                <a:moveTo>
                  <a:pt x="0" y="0"/>
                </a:moveTo>
                <a:lnTo>
                  <a:pt x="2238141" y="0"/>
                </a:lnTo>
                <a:lnTo>
                  <a:pt x="2238141" y="1151625"/>
                </a:lnTo>
                <a:lnTo>
                  <a:pt x="0" y="1151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" y="1803400"/>
            <a:ext cx="3023870" cy="30949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673600" y="1854200"/>
            <a:ext cx="3063663" cy="30314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585200" y="1869863"/>
            <a:ext cx="2943860" cy="2965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2667000" y="-2794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1">
              <a:alphaModFix amt="10999"/>
            </a:blip>
            <a:stretch>
              <a:fillRect l="-15555" r="-1555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46449" y="498524"/>
            <a:ext cx="6393125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zh-CN" altLang="en-US" sz="3200">
                <a:solidFill>
                  <a:srgbClr val="404040"/>
                </a:solidFill>
                <a:latin typeface="阿里巴巴普惠体 Medium" panose="00020600040101010101" pitchFamily="18" charset="-122"/>
                <a:sym typeface="+mn-ea"/>
              </a:rPr>
              <a:t>面试</a:t>
            </a:r>
            <a:r>
              <a:rPr lang="en-US" altLang="zh-CN" sz="3200">
                <a:solidFill>
                  <a:srgbClr val="404040"/>
                </a:solidFill>
                <a:latin typeface="阿里巴巴普惠体 Medium" panose="00020600040101010101" pitchFamily="18" charset="-122"/>
                <a:sym typeface="+mn-ea"/>
              </a:rPr>
              <a:t>5</a:t>
            </a:r>
            <a:r>
              <a:rPr lang="zh-CN" altLang="en-US" sz="3200">
                <a:solidFill>
                  <a:srgbClr val="404040"/>
                </a:solidFill>
                <a:latin typeface="阿里巴巴普惠体 Medium" panose="00020600040101010101" pitchFamily="18" charset="-122"/>
                <a:sym typeface="+mn-ea"/>
              </a:rPr>
              <a:t>大误区</a:t>
            </a:r>
            <a:endParaRPr lang="zh-CN" altLang="en-US" sz="3200">
              <a:solidFill>
                <a:srgbClr val="404040"/>
              </a:solidFill>
              <a:latin typeface="阿里巴巴普惠体 Medium" panose="00020600040101010101" pitchFamily="18" charset="-122"/>
              <a:sym typeface="+mn-ea"/>
            </a:endParaRPr>
          </a:p>
        </p:txBody>
      </p:sp>
      <p:sp>
        <p:nvSpPr>
          <p:cNvPr id="4" name="Freeform 4"/>
          <p:cNvSpPr/>
          <p:nvPr/>
        </p:nvSpPr>
        <p:spPr>
          <a:xfrm rot="-2033625">
            <a:off x="-1092278" y="-212475"/>
            <a:ext cx="2184556" cy="1124053"/>
          </a:xfrm>
          <a:custGeom>
            <a:avLst/>
            <a:gdLst/>
            <a:ahLst/>
            <a:cxnLst/>
            <a:rect l="l" t="t" r="r" b="b"/>
            <a:pathLst>
              <a:path w="3276834" h="1686080">
                <a:moveTo>
                  <a:pt x="0" y="0"/>
                </a:moveTo>
                <a:lnTo>
                  <a:pt x="3276834" y="0"/>
                </a:lnTo>
                <a:lnTo>
                  <a:pt x="3276834" y="1686080"/>
                </a:lnTo>
                <a:lnTo>
                  <a:pt x="0" y="16860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985224">
            <a:off x="11204143" y="6238959"/>
            <a:ext cx="1492093" cy="767750"/>
          </a:xfrm>
          <a:custGeom>
            <a:avLst/>
            <a:gdLst/>
            <a:ahLst/>
            <a:cxnLst/>
            <a:rect l="l" t="t" r="r" b="b"/>
            <a:pathLst>
              <a:path w="2238140" h="1151625">
                <a:moveTo>
                  <a:pt x="0" y="0"/>
                </a:moveTo>
                <a:lnTo>
                  <a:pt x="2238141" y="0"/>
                </a:lnTo>
                <a:lnTo>
                  <a:pt x="2238141" y="1151625"/>
                </a:lnTo>
                <a:lnTo>
                  <a:pt x="0" y="1151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>
            <p:custDataLst>
              <p:tags r:id="rId4"/>
            </p:custDataLst>
          </p:nvPr>
        </p:nvSpPr>
        <p:spPr>
          <a:xfrm>
            <a:off x="152400" y="1092200"/>
            <a:ext cx="11502813" cy="5607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291465" lvl="1" indent="0" fontAlgn="auto">
              <a:lnSpc>
                <a:spcPct val="150000"/>
              </a:lnSpc>
              <a:buNone/>
            </a:pPr>
            <a:r>
              <a:rPr lang="en-US" sz="2935" b="1">
                <a:solidFill>
                  <a:schemeClr val="accent6"/>
                </a:solidFill>
                <a:ea typeface="阿里巴巴普惠体" panose="00020600040101010101" charset="-122"/>
              </a:rPr>
              <a:t>疏于准备，仓促上场</a:t>
            </a:r>
            <a:endParaRPr lang="en-US" sz="2935" b="1">
              <a:solidFill>
                <a:schemeClr val="accent6"/>
              </a:solidFill>
              <a:ea typeface="阿里巴巴普惠体" panose="00020600040101010101" charset="-122"/>
            </a:endParaRPr>
          </a:p>
          <a:p>
            <a:pPr marL="291465" lvl="1" indent="0" fontAlgn="auto">
              <a:lnSpc>
                <a:spcPct val="150000"/>
              </a:lnSpc>
              <a:buNone/>
            </a:pPr>
            <a:r>
              <a:rPr lang="en-US" sz="1600">
                <a:solidFill>
                  <a:srgbClr val="595959"/>
                </a:solidFill>
                <a:ea typeface="阿里巴巴普惠体" panose="00020600040101010101" charset="-122"/>
              </a:rPr>
              <a:t>既不了解待招聘岗位的岗位职责和任职</a:t>
            </a:r>
            <a:r>
              <a:rPr lang="zh-CN" altLang="en-US" sz="1600">
                <a:solidFill>
                  <a:srgbClr val="595959"/>
                </a:solidFill>
                <a:ea typeface="阿里巴巴普惠体" panose="00020600040101010101" charset="-122"/>
              </a:rPr>
              <a:t>要求</a:t>
            </a:r>
            <a:r>
              <a:rPr lang="en-US" sz="1600">
                <a:solidFill>
                  <a:srgbClr val="595959"/>
                </a:solidFill>
                <a:ea typeface="阿里巴巴普惠体" panose="00020600040101010101" charset="-122"/>
              </a:rPr>
              <a:t>，或也没有提前</a:t>
            </a:r>
            <a:r>
              <a:rPr lang="zh-CN" altLang="en-US" sz="1600">
                <a:solidFill>
                  <a:srgbClr val="595959"/>
                </a:solidFill>
                <a:ea typeface="阿里巴巴普惠体" panose="00020600040101010101" charset="-122"/>
              </a:rPr>
              <a:t>审阅</a:t>
            </a:r>
            <a:r>
              <a:rPr lang="en-US" sz="1600">
                <a:solidFill>
                  <a:srgbClr val="595959"/>
                </a:solidFill>
                <a:ea typeface="阿里巴巴普惠体" panose="00020600040101010101" charset="-122"/>
              </a:rPr>
              <a:t>应聘者简历，或准备面试问题。</a:t>
            </a:r>
            <a:endParaRPr lang="en-US" sz="1600">
              <a:solidFill>
                <a:srgbClr val="595959"/>
              </a:solidFill>
              <a:ea typeface="阿里巴巴普惠体" panose="00020600040101010101" charset="-122"/>
            </a:endParaRPr>
          </a:p>
          <a:p>
            <a:pPr marL="291465" lvl="1" indent="0" fontAlgn="auto">
              <a:lnSpc>
                <a:spcPct val="150000"/>
              </a:lnSpc>
              <a:buNone/>
            </a:pPr>
            <a:r>
              <a:rPr lang="en-US" sz="2935" b="1">
                <a:solidFill>
                  <a:schemeClr val="accent6"/>
                </a:solidFill>
                <a:ea typeface="阿里巴巴普惠体" panose="00020600040101010101" charset="-122"/>
              </a:rPr>
              <a:t>跟着感觉走，不够专业</a:t>
            </a:r>
            <a:endParaRPr lang="en-US" sz="2935" b="1">
              <a:solidFill>
                <a:schemeClr val="accent6"/>
              </a:solidFill>
              <a:ea typeface="阿里巴巴普惠体" panose="00020600040101010101" charset="-122"/>
            </a:endParaRPr>
          </a:p>
          <a:p>
            <a:pPr marL="291465" lvl="1" indent="0" fontAlgn="auto">
              <a:lnSpc>
                <a:spcPct val="150000"/>
              </a:lnSpc>
              <a:buNone/>
            </a:pPr>
            <a:r>
              <a:rPr lang="zh-CN" altLang="en-US" sz="1600">
                <a:solidFill>
                  <a:srgbClr val="595959"/>
                </a:solidFill>
                <a:ea typeface="阿里巴巴普惠体" panose="00020600040101010101" charset="-122"/>
              </a:rPr>
              <a:t>没有准备</a:t>
            </a:r>
            <a:r>
              <a:rPr lang="en-US" sz="1600">
                <a:solidFill>
                  <a:srgbClr val="595959"/>
                </a:solidFill>
                <a:ea typeface="阿里巴巴普惠体" panose="00020600040101010101" charset="-122"/>
              </a:rPr>
              <a:t>相应的面试问题，提问缺乏针对性，或没有做任何面试记录，面试后对应聘者的印象很快就忘记了。</a:t>
            </a:r>
            <a:endParaRPr lang="en-US" sz="1600">
              <a:solidFill>
                <a:srgbClr val="595959"/>
              </a:solidFill>
              <a:ea typeface="阿里巴巴普惠体" panose="00020600040101010101" charset="-122"/>
            </a:endParaRPr>
          </a:p>
          <a:p>
            <a:pPr marL="291465" lvl="1" indent="0" fontAlgn="auto">
              <a:lnSpc>
                <a:spcPct val="150000"/>
              </a:lnSpc>
              <a:buNone/>
            </a:pPr>
            <a:r>
              <a:rPr lang="zh-CN" altLang="en-US" sz="2935" b="1">
                <a:solidFill>
                  <a:schemeClr val="accent6"/>
                </a:solidFill>
                <a:ea typeface="阿里巴巴普惠体" panose="00020600040101010101" charset="-122"/>
              </a:rPr>
              <a:t>角色模糊</a:t>
            </a:r>
            <a:r>
              <a:rPr lang="en-US" sz="2935" b="1">
                <a:solidFill>
                  <a:schemeClr val="accent6"/>
                </a:solidFill>
                <a:ea typeface="阿里巴巴普惠体" panose="00020600040101010101" charset="-122"/>
              </a:rPr>
              <a:t>  </a:t>
            </a:r>
            <a:endParaRPr lang="en-US" sz="2935" b="1">
              <a:solidFill>
                <a:schemeClr val="accent6"/>
              </a:solidFill>
              <a:ea typeface="阿里巴巴普惠体" panose="00020600040101010101" charset="-122"/>
            </a:endParaRPr>
          </a:p>
          <a:p>
            <a:pPr marL="291465" lvl="1" indent="0" fontAlgn="auto">
              <a:lnSpc>
                <a:spcPct val="150000"/>
              </a:lnSpc>
              <a:buNone/>
            </a:pPr>
            <a:r>
              <a:rPr lang="zh-CN" altLang="en-US" sz="1600">
                <a:solidFill>
                  <a:srgbClr val="595959"/>
                </a:solidFill>
                <a:ea typeface="阿里巴巴普惠体" panose="00020600040101010101" charset="-122"/>
              </a:rPr>
              <a:t>说得太多，成为了“自我秀"的舞台，或过度渲染工作以吸引应聘者</a:t>
            </a:r>
            <a:endParaRPr lang="en-US" sz="1600">
              <a:solidFill>
                <a:srgbClr val="595959"/>
              </a:solidFill>
              <a:ea typeface="阿里巴巴普惠体" panose="00020600040101010101" charset="-122"/>
            </a:endParaRPr>
          </a:p>
          <a:p>
            <a:pPr marL="291465" lvl="1" indent="0" fontAlgn="auto">
              <a:lnSpc>
                <a:spcPct val="150000"/>
              </a:lnSpc>
              <a:buNone/>
            </a:pPr>
            <a:r>
              <a:rPr lang="en-US" sz="2935" b="1">
                <a:solidFill>
                  <a:schemeClr val="accent6"/>
                </a:solidFill>
                <a:ea typeface="阿里巴巴普惠体" panose="00020600040101010101" charset="-122"/>
              </a:rPr>
              <a:t>不能以平等的姿态对待求职者	 </a:t>
            </a:r>
            <a:endParaRPr lang="en-US" sz="2935" b="1">
              <a:solidFill>
                <a:schemeClr val="accent6"/>
              </a:solidFill>
              <a:ea typeface="阿里巴巴普惠体" panose="00020600040101010101" charset="-122"/>
            </a:endParaRPr>
          </a:p>
          <a:p>
            <a:pPr marL="291465" lvl="1" indent="0" fontAlgn="auto">
              <a:lnSpc>
                <a:spcPct val="150000"/>
              </a:lnSpc>
              <a:buNone/>
            </a:pPr>
            <a:r>
              <a:rPr lang="en-US" sz="1600">
                <a:solidFill>
                  <a:srgbClr val="595959"/>
                </a:solidFill>
                <a:ea typeface="阿里巴巴普惠体" panose="00020600040101010101" charset="-122"/>
              </a:rPr>
              <a:t>面谈变质问</a:t>
            </a:r>
            <a:r>
              <a:rPr lang="zh-CN" altLang="en-US" sz="1600">
                <a:solidFill>
                  <a:srgbClr val="595959"/>
                </a:solidFill>
                <a:ea typeface="阿里巴巴普惠体" panose="00020600040101010101" charset="-122"/>
              </a:rPr>
              <a:t>；</a:t>
            </a:r>
            <a:r>
              <a:rPr lang="en-US" sz="1600">
                <a:solidFill>
                  <a:srgbClr val="595959"/>
                </a:solidFill>
                <a:ea typeface="阿里巴巴普惠体" panose="00020600040101010101" charset="-122"/>
              </a:rPr>
              <a:t>或面试时坐姿不端(如跷二郎腿、抖脚、身体后仰)，显得不尊重应聘者。面试官即公司的品牌形象，面试过程即体现了公司的文化氛围</a:t>
            </a:r>
            <a:r>
              <a:rPr lang="zh-CN" altLang="en-US" sz="1600">
                <a:solidFill>
                  <a:srgbClr val="595959"/>
                </a:solidFill>
                <a:ea typeface="阿里巴巴普惠体" panose="00020600040101010101" charset="-122"/>
              </a:rPr>
              <a:t>。</a:t>
            </a:r>
            <a:endParaRPr lang="zh-CN" altLang="en-US" sz="1600">
              <a:solidFill>
                <a:srgbClr val="595959"/>
              </a:solidFill>
              <a:ea typeface="阿里巴巴普惠体" panose="00020600040101010101" charset="-122"/>
            </a:endParaRPr>
          </a:p>
          <a:p>
            <a:pPr marL="0" lvl="1" indent="0" fontAlgn="auto">
              <a:lnSpc>
                <a:spcPct val="150000"/>
              </a:lnSpc>
              <a:buNone/>
            </a:pPr>
            <a:r>
              <a:rPr lang="en-US" sz="2935" b="1">
                <a:solidFill>
                  <a:schemeClr val="accent6"/>
                </a:solidFill>
                <a:ea typeface="阿里巴巴普惠体" panose="00020600040101010101" charset="-122"/>
                <a:sym typeface="+mn-ea"/>
              </a:rPr>
              <a:t> 反弹效应</a:t>
            </a:r>
            <a:endParaRPr lang="en-US" sz="2935" b="1">
              <a:solidFill>
                <a:schemeClr val="accent6"/>
              </a:solidFill>
              <a:ea typeface="阿里巴巴普惠体" panose="00020600040101010101" charset="-122"/>
              <a:sym typeface="+mn-ea"/>
            </a:endParaRPr>
          </a:p>
          <a:p>
            <a:pPr marL="0" lvl="1" indent="0" fontAlgn="auto">
              <a:lnSpc>
                <a:spcPct val="150000"/>
              </a:lnSpc>
              <a:buNone/>
            </a:pPr>
            <a:r>
              <a:rPr lang="en-US" sz="1600">
                <a:solidFill>
                  <a:srgbClr val="595959"/>
                </a:solidFill>
                <a:ea typeface="阿里巴巴普惠体" panose="00020600040101010101" charset="-122"/>
                <a:sym typeface="+mn-ea"/>
              </a:rPr>
              <a:t>   人们倾向于寻找一个与过去不满意的人的特点相反的人;或寻找一个与过去满意的人的特点完全一致的人。</a:t>
            </a:r>
            <a:r>
              <a:rPr lang="en-US" sz="1600" b="1">
                <a:solidFill>
                  <a:schemeClr val="accent6"/>
                </a:solidFill>
                <a:ea typeface="阿里巴巴普惠体" panose="00020600040101010101" charset="-122"/>
                <a:sym typeface="+mn-ea"/>
              </a:rPr>
              <a:t>	</a:t>
            </a:r>
            <a:endParaRPr lang="en-US" sz="1600" b="1">
              <a:solidFill>
                <a:schemeClr val="accent6"/>
              </a:solidFill>
              <a:ea typeface="阿里巴巴普惠体" panose="0002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1">
              <a:alphaModFix amt="10999"/>
            </a:blip>
            <a:stretch>
              <a:fillRect l="-15555" r="-1555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07472" y="4259377"/>
            <a:ext cx="2027063" cy="55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2400">
                <a:solidFill>
                  <a:srgbClr val="404040"/>
                </a:solidFill>
                <a:ea typeface="阿里巴巴普惠体" panose="00020600040101010101" charset="-122"/>
              </a:rPr>
              <a:t>岗位分析</a:t>
            </a:r>
            <a:endParaRPr lang="en-US" sz="2400">
              <a:solidFill>
                <a:srgbClr val="404040"/>
              </a:solidFill>
              <a:ea typeface="阿里巴巴普惠体" panose="00020600040101010101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863035" y="1734668"/>
            <a:ext cx="2027063" cy="55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2400">
                <a:solidFill>
                  <a:srgbClr val="404040"/>
                </a:solidFill>
                <a:ea typeface="阿里巴巴普惠体" panose="00020600040101010101" charset="-122"/>
              </a:rPr>
              <a:t>面试准备</a:t>
            </a:r>
            <a:endParaRPr lang="en-US" sz="2400">
              <a:solidFill>
                <a:srgbClr val="404040"/>
              </a:solidFill>
              <a:ea typeface="阿里巴巴普惠体" panose="00020600040101010101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520286" y="4259377"/>
            <a:ext cx="2027063" cy="1107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2400">
                <a:solidFill>
                  <a:srgbClr val="404040"/>
                </a:solidFill>
                <a:ea typeface="阿里巴巴普惠体" panose="00020600040101010101" charset="-122"/>
              </a:rPr>
              <a:t>结构化面试</a:t>
            </a:r>
            <a:endParaRPr lang="en-US" sz="2400">
              <a:solidFill>
                <a:srgbClr val="404040"/>
              </a:solidFill>
              <a:ea typeface="阿里巴巴普惠体" panose="00020600040101010101" charset="-122"/>
            </a:endParaRPr>
          </a:p>
          <a:p>
            <a:pPr algn="ctr">
              <a:lnSpc>
                <a:spcPts val="4320"/>
              </a:lnSpc>
            </a:pPr>
            <a:r>
              <a:rPr lang="en-US" sz="2400">
                <a:solidFill>
                  <a:srgbClr val="404040"/>
                </a:solidFill>
                <a:ea typeface="阿里巴巴普惠体" panose="00020600040101010101" charset="-122"/>
              </a:rPr>
              <a:t>信息收集</a:t>
            </a:r>
            <a:endParaRPr lang="zh-CN" altLang="en-US" sz="2400" b="1">
              <a:solidFill>
                <a:schemeClr val="accent6"/>
              </a:solidFill>
              <a:highlight>
                <a:srgbClr val="FFFF00"/>
              </a:highlight>
              <a:ea typeface="阿里巴巴普惠体" panose="00020600040101010101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558536" y="1734668"/>
            <a:ext cx="2027063" cy="55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buClrTx/>
              <a:buSzTx/>
              <a:buFontTx/>
              <a:buNone/>
            </a:pPr>
            <a:r>
              <a:rPr lang="en-US" sz="2400" b="1">
                <a:solidFill>
                  <a:schemeClr val="accent6"/>
                </a:solidFill>
                <a:highlight>
                  <a:srgbClr val="FFFF00"/>
                </a:highlight>
                <a:ea typeface="阿里巴巴普惠体" panose="00020600040101010101" charset="-122"/>
                <a:sym typeface="+mn-ea"/>
              </a:rPr>
              <a:t>公司/工作介绍</a:t>
            </a:r>
            <a:endParaRPr lang="en-US" sz="2400" b="1">
              <a:solidFill>
                <a:schemeClr val="accent6"/>
              </a:solidFill>
              <a:highlight>
                <a:srgbClr val="FFFF00"/>
              </a:highlight>
              <a:ea typeface="阿里巴巴普惠体" panose="00020600040101010101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37553" y="455203"/>
            <a:ext cx="5025733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3200">
                <a:solidFill>
                  <a:srgbClr val="404040"/>
                </a:solidFill>
                <a:ea typeface="阿里巴巴普惠体 Medium" panose="00020600040101010101" pitchFamily="18" charset="-122"/>
              </a:rPr>
              <a:t>招聘标准化</a:t>
            </a:r>
            <a:endParaRPr lang="en-US" sz="3200">
              <a:solidFill>
                <a:srgbClr val="404040"/>
              </a:solidFill>
              <a:ea typeface="阿里巴巴普惠体 Medium" panose="00020600040101010101" pitchFamily="18" charset="-122"/>
            </a:endParaRPr>
          </a:p>
        </p:txBody>
      </p:sp>
      <p:sp>
        <p:nvSpPr>
          <p:cNvPr id="8" name="Freeform 8"/>
          <p:cNvSpPr/>
          <p:nvPr/>
        </p:nvSpPr>
        <p:spPr>
          <a:xfrm rot="-2033625">
            <a:off x="-1092278" y="-212475"/>
            <a:ext cx="2184556" cy="1124053"/>
          </a:xfrm>
          <a:custGeom>
            <a:avLst/>
            <a:gdLst/>
            <a:ahLst/>
            <a:cxnLst/>
            <a:rect l="l" t="t" r="r" b="b"/>
            <a:pathLst>
              <a:path w="3276834" h="1686080">
                <a:moveTo>
                  <a:pt x="0" y="0"/>
                </a:moveTo>
                <a:lnTo>
                  <a:pt x="3276834" y="0"/>
                </a:lnTo>
                <a:lnTo>
                  <a:pt x="3276834" y="1686080"/>
                </a:lnTo>
                <a:lnTo>
                  <a:pt x="0" y="16860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985224">
            <a:off x="11204143" y="6238959"/>
            <a:ext cx="1492093" cy="767750"/>
          </a:xfrm>
          <a:custGeom>
            <a:avLst/>
            <a:gdLst/>
            <a:ahLst/>
            <a:cxnLst/>
            <a:rect l="l" t="t" r="r" b="b"/>
            <a:pathLst>
              <a:path w="2238140" h="1151625">
                <a:moveTo>
                  <a:pt x="0" y="0"/>
                </a:moveTo>
                <a:lnTo>
                  <a:pt x="2238141" y="0"/>
                </a:lnTo>
                <a:lnTo>
                  <a:pt x="2238141" y="1151625"/>
                </a:lnTo>
                <a:lnTo>
                  <a:pt x="0" y="1151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0">
            <a:off x="10846049" y="318911"/>
            <a:ext cx="426181" cy="85627"/>
            <a:chOff x="0" y="0"/>
            <a:chExt cx="237293" cy="4767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7293" cy="47676"/>
            </a:xfrm>
            <a:custGeom>
              <a:avLst/>
              <a:gdLst/>
              <a:ahLst/>
              <a:cxnLst/>
              <a:rect l="l" t="t" r="r" b="b"/>
              <a:pathLst>
                <a:path w="237293" h="47676">
                  <a:moveTo>
                    <a:pt x="0" y="0"/>
                  </a:moveTo>
                  <a:lnTo>
                    <a:pt x="237293" y="0"/>
                  </a:lnTo>
                  <a:lnTo>
                    <a:pt x="237293" y="47676"/>
                  </a:lnTo>
                  <a:lnTo>
                    <a:pt x="0" y="47676"/>
                  </a:lnTo>
                  <a:close/>
                </a:path>
              </a:pathLst>
            </a:custGeom>
            <a:solidFill>
              <a:srgbClr val="FEACB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6" tIns="33866" rIns="33866" bIns="33866" rtlCol="0" anchor="ctr"/>
            <a:lstStyle/>
            <a:p>
              <a:pPr algn="ctr">
                <a:lnSpc>
                  <a:spcPts val="3025"/>
                </a:lnSpc>
              </a:pPr>
              <a:endParaRPr sz="1200"/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10846049" y="493605"/>
            <a:ext cx="426181" cy="85627"/>
            <a:chOff x="0" y="0"/>
            <a:chExt cx="237293" cy="4767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37293" cy="47676"/>
            </a:xfrm>
            <a:custGeom>
              <a:avLst/>
              <a:gdLst/>
              <a:ahLst/>
              <a:cxnLst/>
              <a:rect l="l" t="t" r="r" b="b"/>
              <a:pathLst>
                <a:path w="237293" h="47676">
                  <a:moveTo>
                    <a:pt x="0" y="0"/>
                  </a:moveTo>
                  <a:lnTo>
                    <a:pt x="237293" y="0"/>
                  </a:lnTo>
                  <a:lnTo>
                    <a:pt x="237293" y="47676"/>
                  </a:lnTo>
                  <a:lnTo>
                    <a:pt x="0" y="47676"/>
                  </a:lnTo>
                  <a:close/>
                </a:path>
              </a:pathLst>
            </a:custGeom>
            <a:solidFill>
              <a:srgbClr val="FEACB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6" tIns="33866" rIns="33866" bIns="33866" rtlCol="0" anchor="ctr"/>
            <a:lstStyle/>
            <a:p>
              <a:pPr algn="ctr">
                <a:lnSpc>
                  <a:spcPts val="3025"/>
                </a:lnSpc>
              </a:pPr>
              <a:endParaRPr sz="1200"/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765501" y="3375001"/>
            <a:ext cx="10660998" cy="473424"/>
            <a:chOff x="0" y="0"/>
            <a:chExt cx="4211752" cy="1870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211752" cy="187032"/>
            </a:xfrm>
            <a:custGeom>
              <a:avLst/>
              <a:gdLst/>
              <a:ahLst/>
              <a:cxnLst/>
              <a:rect l="l" t="t" r="r" b="b"/>
              <a:pathLst>
                <a:path w="4211752" h="187032">
                  <a:moveTo>
                    <a:pt x="24690" y="0"/>
                  </a:moveTo>
                  <a:lnTo>
                    <a:pt x="4187062" y="0"/>
                  </a:lnTo>
                  <a:cubicBezTo>
                    <a:pt x="4200698" y="0"/>
                    <a:pt x="4211752" y="11054"/>
                    <a:pt x="4211752" y="24690"/>
                  </a:cubicBezTo>
                  <a:lnTo>
                    <a:pt x="4211752" y="162341"/>
                  </a:lnTo>
                  <a:cubicBezTo>
                    <a:pt x="4211752" y="175977"/>
                    <a:pt x="4200698" y="187032"/>
                    <a:pt x="4187062" y="187032"/>
                  </a:cubicBezTo>
                  <a:lnTo>
                    <a:pt x="24690" y="187032"/>
                  </a:lnTo>
                  <a:cubicBezTo>
                    <a:pt x="11054" y="187032"/>
                    <a:pt x="0" y="175977"/>
                    <a:pt x="0" y="162341"/>
                  </a:cubicBezTo>
                  <a:lnTo>
                    <a:pt x="0" y="24690"/>
                  </a:lnTo>
                  <a:cubicBezTo>
                    <a:pt x="0" y="11054"/>
                    <a:pt x="11054" y="0"/>
                    <a:pt x="24690" y="0"/>
                  </a:cubicBezTo>
                  <a:close/>
                </a:path>
              </a:pathLst>
            </a:custGeom>
            <a:solidFill>
              <a:srgbClr val="FEACB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6" tIns="33866" rIns="33866" bIns="33866" rtlCol="0" anchor="ctr"/>
            <a:lstStyle/>
            <a:p>
              <a:pPr algn="ctr">
                <a:lnSpc>
                  <a:spcPts val="3025"/>
                </a:lnSpc>
              </a:pPr>
              <a:endParaRPr sz="1200"/>
            </a:p>
          </p:txBody>
        </p:sp>
      </p:grpSp>
      <p:sp>
        <p:nvSpPr>
          <p:cNvPr id="19" name="AutoShape 19"/>
          <p:cNvSpPr/>
          <p:nvPr/>
        </p:nvSpPr>
        <p:spPr>
          <a:xfrm flipH="1" flipV="1">
            <a:off x="2674047" y="2165278"/>
            <a:ext cx="0" cy="120972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 flipH="1" flipV="1">
            <a:off x="1193084" y="3848425"/>
            <a:ext cx="0" cy="120972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flipH="1" flipV="1">
            <a:off x="6369549" y="2165278"/>
            <a:ext cx="0" cy="120972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flipH="1" flipV="1">
            <a:off x="4305898" y="3861218"/>
            <a:ext cx="0" cy="120972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23"/>
          <p:cNvSpPr txBox="1"/>
          <p:nvPr/>
        </p:nvSpPr>
        <p:spPr>
          <a:xfrm>
            <a:off x="8308753" y="4259377"/>
            <a:ext cx="2027063" cy="55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2400">
                <a:solidFill>
                  <a:srgbClr val="404040"/>
                </a:solidFill>
                <a:ea typeface="阿里巴巴普惠体" panose="00020600040101010101" charset="-122"/>
              </a:rPr>
              <a:t>填写面试评价</a:t>
            </a:r>
            <a:endParaRPr lang="zh-CN" altLang="en-US" sz="2400">
              <a:solidFill>
                <a:srgbClr val="404040"/>
              </a:solidFill>
              <a:latin typeface="阿里巴巴普惠体" panose="00020600040101010101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579721" y="4764009"/>
            <a:ext cx="2027063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25"/>
              </a:lnSpc>
            </a:pPr>
            <a:r>
              <a:rPr lang="en-US" sz="1400">
                <a:solidFill>
                  <a:srgbClr val="595959"/>
                </a:solidFill>
                <a:ea typeface="阿里巴巴普惠体" panose="00020600040101010101" charset="-122"/>
              </a:rPr>
              <a:t>我们需要什么样的人？</a:t>
            </a:r>
            <a:endParaRPr lang="en-US" sz="1400">
              <a:solidFill>
                <a:srgbClr val="595959"/>
              </a:solidFill>
              <a:ea typeface="阿里巴巴普惠体" panose="00020600040101010101" charset="-122"/>
            </a:endParaRPr>
          </a:p>
        </p:txBody>
      </p:sp>
      <p:sp>
        <p:nvSpPr>
          <p:cNvPr id="27" name="AutoShape 27"/>
          <p:cNvSpPr/>
          <p:nvPr/>
        </p:nvSpPr>
        <p:spPr>
          <a:xfrm flipH="1" flipV="1">
            <a:off x="8094365" y="3861218"/>
            <a:ext cx="0" cy="120972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2667000" y="-256159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1">
              <a:alphaModFix amt="10999"/>
            </a:blip>
            <a:stretch>
              <a:fillRect l="-15555" r="-1555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46449" y="498524"/>
            <a:ext cx="6393125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3200">
                <a:solidFill>
                  <a:srgbClr val="404040"/>
                </a:solidFill>
                <a:latin typeface="阿里巴巴普惠体 Medium" panose="00020600040101010101" pitchFamily="18" charset="-122"/>
              </a:rPr>
              <a:t>STEP3：</a:t>
            </a:r>
            <a:r>
              <a:rPr lang="zh-CN" altLang="en-US" sz="3200">
                <a:solidFill>
                  <a:srgbClr val="404040"/>
                </a:solidFill>
                <a:latin typeface="阿里巴巴普惠体 Medium" panose="00020600040101010101" pitchFamily="18" charset="-122"/>
              </a:rPr>
              <a:t>公司</a:t>
            </a:r>
            <a:r>
              <a:rPr lang="en-US" altLang="zh-CN" sz="3200">
                <a:solidFill>
                  <a:srgbClr val="404040"/>
                </a:solidFill>
                <a:latin typeface="阿里巴巴普惠体 Medium" panose="00020600040101010101" pitchFamily="18" charset="-122"/>
              </a:rPr>
              <a:t>/</a:t>
            </a:r>
            <a:r>
              <a:rPr lang="zh-CN" altLang="en-US" sz="3200">
                <a:solidFill>
                  <a:srgbClr val="404040"/>
                </a:solidFill>
                <a:latin typeface="阿里巴巴普惠体 Medium" panose="00020600040101010101" pitchFamily="18" charset="-122"/>
              </a:rPr>
              <a:t>岗位介绍</a:t>
            </a:r>
            <a:endParaRPr lang="zh-CN" altLang="en-US" sz="3200">
              <a:solidFill>
                <a:srgbClr val="404040"/>
              </a:solidFill>
              <a:latin typeface="阿里巴巴普惠体 Medium" panose="00020600040101010101" pitchFamily="18" charset="-122"/>
            </a:endParaRPr>
          </a:p>
        </p:txBody>
      </p:sp>
      <p:sp>
        <p:nvSpPr>
          <p:cNvPr id="4" name="Freeform 4"/>
          <p:cNvSpPr/>
          <p:nvPr/>
        </p:nvSpPr>
        <p:spPr>
          <a:xfrm rot="-2033625">
            <a:off x="-1092278" y="-212475"/>
            <a:ext cx="2184556" cy="1124053"/>
          </a:xfrm>
          <a:custGeom>
            <a:avLst/>
            <a:gdLst/>
            <a:ahLst/>
            <a:cxnLst/>
            <a:rect l="l" t="t" r="r" b="b"/>
            <a:pathLst>
              <a:path w="3276834" h="1686080">
                <a:moveTo>
                  <a:pt x="0" y="0"/>
                </a:moveTo>
                <a:lnTo>
                  <a:pt x="3276834" y="0"/>
                </a:lnTo>
                <a:lnTo>
                  <a:pt x="3276834" y="1686080"/>
                </a:lnTo>
                <a:lnTo>
                  <a:pt x="0" y="16860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985224">
            <a:off x="11204143" y="6238959"/>
            <a:ext cx="1492093" cy="767750"/>
          </a:xfrm>
          <a:custGeom>
            <a:avLst/>
            <a:gdLst/>
            <a:ahLst/>
            <a:cxnLst/>
            <a:rect l="l" t="t" r="r" b="b"/>
            <a:pathLst>
              <a:path w="2238140" h="1151625">
                <a:moveTo>
                  <a:pt x="0" y="0"/>
                </a:moveTo>
                <a:lnTo>
                  <a:pt x="2238141" y="0"/>
                </a:lnTo>
                <a:lnTo>
                  <a:pt x="2238141" y="1151625"/>
                </a:lnTo>
                <a:lnTo>
                  <a:pt x="0" y="1151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-5400000">
            <a:off x="8813761" y="-845901"/>
            <a:ext cx="2545609" cy="4237411"/>
            <a:chOff x="0" y="0"/>
            <a:chExt cx="1005673" cy="167403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05673" cy="1674039"/>
            </a:xfrm>
            <a:custGeom>
              <a:avLst/>
              <a:gdLst/>
              <a:ahLst/>
              <a:cxnLst/>
              <a:rect l="l" t="t" r="r" b="b"/>
              <a:pathLst>
                <a:path w="1005673" h="1674039">
                  <a:moveTo>
                    <a:pt x="0" y="0"/>
                  </a:moveTo>
                  <a:lnTo>
                    <a:pt x="1005673" y="0"/>
                  </a:lnTo>
                  <a:lnTo>
                    <a:pt x="1005673" y="1674039"/>
                  </a:lnTo>
                  <a:lnTo>
                    <a:pt x="0" y="1674039"/>
                  </a:lnTo>
                  <a:close/>
                </a:path>
              </a:pathLst>
            </a:custGeom>
            <a:solidFill>
              <a:srgbClr val="FEACB6">
                <a:alpha val="38824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6" tIns="33866" rIns="33866" bIns="33866" rtlCol="0" anchor="ctr"/>
            <a:lstStyle/>
            <a:p>
              <a:pPr algn="ctr">
                <a:lnSpc>
                  <a:spcPts val="3025"/>
                </a:lnSpc>
              </a:pPr>
              <a:endParaRPr sz="1200"/>
            </a:p>
          </p:txBody>
        </p:sp>
      </p:grpSp>
      <p:sp>
        <p:nvSpPr>
          <p:cNvPr id="12" name="TextBox 12"/>
          <p:cNvSpPr txBox="1"/>
          <p:nvPr>
            <p:custDataLst>
              <p:tags r:id="rId4"/>
            </p:custDataLst>
          </p:nvPr>
        </p:nvSpPr>
        <p:spPr>
          <a:xfrm>
            <a:off x="812800" y="1193800"/>
            <a:ext cx="5007187" cy="738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5760"/>
              </a:lnSpc>
            </a:pPr>
            <a:r>
              <a:rPr lang="en-US" sz="3200">
                <a:solidFill>
                  <a:schemeClr val="accent6"/>
                </a:solidFill>
                <a:ea typeface="阿里巴巴普惠体 Medium" panose="00020600040101010101" pitchFamily="18" charset="-122"/>
              </a:rPr>
              <a:t>Telling</a:t>
            </a:r>
            <a:endParaRPr lang="en-US" sz="3200">
              <a:solidFill>
                <a:schemeClr val="accent6"/>
              </a:solidFill>
              <a:ea typeface="阿里巴巴普惠体 Medium" panose="00020600040101010101" pitchFamily="18" charset="-122"/>
            </a:endParaRPr>
          </a:p>
        </p:txBody>
      </p:sp>
      <p:sp>
        <p:nvSpPr>
          <p:cNvPr id="13" name="TextBox 13"/>
          <p:cNvSpPr txBox="1"/>
          <p:nvPr>
            <p:custDataLst>
              <p:tags r:id="rId5"/>
            </p:custDataLst>
          </p:nvPr>
        </p:nvSpPr>
        <p:spPr>
          <a:xfrm>
            <a:off x="457200" y="1686137"/>
            <a:ext cx="7129780" cy="1826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457200" lvl="1" indent="-342900" defTabSz="457200" fontAlgn="base">
              <a:lnSpc>
                <a:spcPct val="160000"/>
              </a:lnSpc>
              <a:spcBef>
                <a:spcPct val="0"/>
              </a:spcBef>
              <a:buSzPts val="1800"/>
              <a:buFont typeface="Arial" panose="020B0604020202020204"/>
              <a:buChar char="•"/>
              <a:defRPr/>
            </a:pPr>
            <a:r>
              <a:rPr kumimoji="1" lang="zh-CN" altLang="en-US" dirty="0">
                <a:cs typeface="+mn-ea"/>
                <a:sym typeface="+mn-lt"/>
              </a:rPr>
              <a:t>公司、职位</a:t>
            </a:r>
            <a:endParaRPr kumimoji="1" lang="en-US" altLang="zh-CN" kern="1200" dirty="0">
              <a:latin typeface="+mn-lt"/>
              <a:ea typeface="+mn-ea"/>
              <a:cs typeface="+mn-ea"/>
              <a:sym typeface="+mn-lt"/>
            </a:endParaRPr>
          </a:p>
          <a:p>
            <a:pPr marL="457200" lvl="1" indent="-342900" defTabSz="457200" fontAlgn="base">
              <a:lnSpc>
                <a:spcPct val="160000"/>
              </a:lnSpc>
              <a:spcBef>
                <a:spcPct val="0"/>
              </a:spcBef>
              <a:buSzPts val="1800"/>
              <a:buFont typeface="Arial" panose="020B0604020202020204"/>
              <a:buChar char="•"/>
              <a:defRPr/>
            </a:pPr>
            <a:r>
              <a:rPr kumimoji="1" lang="zh-CN" altLang="en-US" dirty="0">
                <a:cs typeface="+mn-ea"/>
                <a:sym typeface="+mn-lt"/>
              </a:rPr>
              <a:t>忌太多太好的描述与承诺</a:t>
            </a:r>
            <a:endParaRPr kumimoji="1" lang="en-US" altLang="zh-CN" kern="1200" dirty="0">
              <a:latin typeface="+mn-lt"/>
              <a:ea typeface="+mn-ea"/>
              <a:cs typeface="+mn-ea"/>
              <a:sym typeface="+mn-lt"/>
            </a:endParaRPr>
          </a:p>
          <a:p>
            <a:pPr marL="457200" lvl="1" indent="-342900" defTabSz="457200" fontAlgn="base">
              <a:lnSpc>
                <a:spcPct val="160000"/>
              </a:lnSpc>
              <a:spcBef>
                <a:spcPct val="0"/>
              </a:spcBef>
              <a:buSzPts val="1800"/>
              <a:buFont typeface="Arial" panose="020B0604020202020204"/>
              <a:buChar char="•"/>
              <a:defRPr/>
            </a:pPr>
            <a:r>
              <a:rPr kumimoji="1" lang="zh-CN" altLang="en-US" dirty="0">
                <a:cs typeface="+mn-ea"/>
                <a:sym typeface="+mn-lt"/>
              </a:rPr>
              <a:t>真实告知工作情况</a:t>
            </a:r>
            <a:r>
              <a:rPr kumimoji="1" lang="en-US" altLang="zh-CN" dirty="0">
                <a:cs typeface="+mn-ea"/>
                <a:sym typeface="+mn-lt"/>
              </a:rPr>
              <a:t>-</a:t>
            </a:r>
            <a:r>
              <a:rPr kumimoji="1" lang="zh-CN" altLang="en-US" dirty="0">
                <a:cs typeface="+mn-ea"/>
                <a:sym typeface="+mn-lt"/>
              </a:rPr>
              <a:t>挑战与优势</a:t>
            </a:r>
            <a:r>
              <a:rPr lang="en-US">
                <a:solidFill>
                  <a:srgbClr val="595959"/>
                </a:solidFill>
                <a:ea typeface="阿里巴巴普惠体" panose="00020600040101010101" charset="-122"/>
              </a:rPr>
              <a:t>。</a:t>
            </a:r>
            <a:endParaRPr lang="en-US">
              <a:solidFill>
                <a:srgbClr val="595959"/>
              </a:solidFill>
              <a:ea typeface="阿里巴巴普惠体" panose="00020600040101010101" charset="-122"/>
            </a:endParaRPr>
          </a:p>
          <a:p>
            <a:pPr algn="l">
              <a:lnSpc>
                <a:spcPts val="3885"/>
              </a:lnSpc>
            </a:pPr>
            <a:endParaRPr sz="1200"/>
          </a:p>
        </p:txBody>
      </p:sp>
      <p:sp>
        <p:nvSpPr>
          <p:cNvPr id="6" name="TextBox 12"/>
          <p:cNvSpPr txBox="1"/>
          <p:nvPr>
            <p:custDataLst>
              <p:tags r:id="rId6"/>
            </p:custDataLst>
          </p:nvPr>
        </p:nvSpPr>
        <p:spPr>
          <a:xfrm>
            <a:off x="812800" y="3089063"/>
            <a:ext cx="5007187" cy="738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5760"/>
              </a:lnSpc>
            </a:pPr>
            <a:r>
              <a:rPr lang="en-US" sz="3200">
                <a:solidFill>
                  <a:schemeClr val="accent6"/>
                </a:solidFill>
                <a:ea typeface="阿里巴巴普惠体 Medium" panose="00020600040101010101" pitchFamily="18" charset="-122"/>
              </a:rPr>
              <a:t>Selling</a:t>
            </a:r>
            <a:endParaRPr lang="en-US" sz="3200">
              <a:solidFill>
                <a:schemeClr val="accent6"/>
              </a:solidFill>
              <a:ea typeface="阿里巴巴普惠体 Medium" panose="00020600040101010101" pitchFamily="18" charset="-122"/>
            </a:endParaRPr>
          </a:p>
        </p:txBody>
      </p:sp>
      <p:sp>
        <p:nvSpPr>
          <p:cNvPr id="14" name="TextBox 13"/>
          <p:cNvSpPr txBox="1"/>
          <p:nvPr>
            <p:custDataLst>
              <p:tags r:id="rId7"/>
            </p:custDataLst>
          </p:nvPr>
        </p:nvSpPr>
        <p:spPr>
          <a:xfrm>
            <a:off x="457200" y="3581400"/>
            <a:ext cx="7129780" cy="1826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457200" lvl="1" indent="-342900" defTabSz="457200" fontAlgn="base">
              <a:lnSpc>
                <a:spcPct val="160000"/>
              </a:lnSpc>
              <a:spcBef>
                <a:spcPct val="0"/>
              </a:spcBef>
              <a:buSzPts val="1800"/>
              <a:buFont typeface="Arial" panose="020B0604020202020204"/>
              <a:buChar char="•"/>
              <a:defRPr/>
            </a:pPr>
            <a:r>
              <a:rPr kumimoji="1" lang="zh-CN" altLang="en-US" dirty="0">
                <a:cs typeface="+mn-ea"/>
                <a:sym typeface="+mn-lt"/>
              </a:rPr>
              <a:t>让应聘者相信其背景与本公司匹配</a:t>
            </a:r>
            <a:endParaRPr kumimoji="1" lang="en-US" altLang="zh-CN" kern="1200" dirty="0">
              <a:latin typeface="+mn-lt"/>
              <a:ea typeface="+mn-ea"/>
              <a:cs typeface="+mn-ea"/>
              <a:sym typeface="+mn-lt"/>
            </a:endParaRPr>
          </a:p>
          <a:p>
            <a:pPr marL="457200" lvl="1" indent="-342900" defTabSz="457200" fontAlgn="base">
              <a:lnSpc>
                <a:spcPct val="160000"/>
              </a:lnSpc>
              <a:spcBef>
                <a:spcPct val="0"/>
              </a:spcBef>
              <a:buSzPts val="1800"/>
              <a:buFont typeface="Arial" panose="020B0604020202020204"/>
              <a:buChar char="•"/>
              <a:defRPr/>
            </a:pPr>
            <a:r>
              <a:rPr kumimoji="1" lang="zh-CN" altLang="en-US" dirty="0">
                <a:cs typeface="+mn-ea"/>
                <a:sym typeface="+mn-lt"/>
              </a:rPr>
              <a:t>挑战与优势、</a:t>
            </a:r>
            <a:r>
              <a:rPr kumimoji="1" lang="zh-CN" altLang="en-US" b="1" dirty="0">
                <a:cs typeface="+mn-ea"/>
                <a:sym typeface="+mn-lt"/>
              </a:rPr>
              <a:t>成长的机会、职业发展</a:t>
            </a:r>
            <a:endParaRPr kumimoji="1" lang="en-US" altLang="zh-CN" kern="1200" dirty="0">
              <a:latin typeface="+mn-lt"/>
              <a:ea typeface="+mn-ea"/>
              <a:cs typeface="+mn-ea"/>
              <a:sym typeface="+mn-lt"/>
            </a:endParaRPr>
          </a:p>
          <a:p>
            <a:pPr marL="457200" lvl="1" indent="-342900" defTabSz="457200" fontAlgn="base">
              <a:lnSpc>
                <a:spcPct val="160000"/>
              </a:lnSpc>
              <a:spcBef>
                <a:spcPct val="0"/>
              </a:spcBef>
              <a:buSzPts val="1800"/>
              <a:buFont typeface="Arial" panose="020B0604020202020204"/>
              <a:buChar char="•"/>
              <a:defRPr/>
            </a:pPr>
            <a:r>
              <a:rPr kumimoji="1" lang="zh-CN" altLang="en-US" dirty="0">
                <a:cs typeface="+mn-ea"/>
                <a:sym typeface="+mn-lt"/>
              </a:rPr>
              <a:t>不论合适与否，让应聘者感受受尊重、满意开心</a:t>
            </a:r>
            <a:endParaRPr kumimoji="1" lang="en-US" altLang="zh-CN" kern="1200" dirty="0">
              <a:latin typeface="+mn-lt"/>
              <a:ea typeface="+mn-ea"/>
              <a:cs typeface="+mn-ea"/>
              <a:sym typeface="+mn-lt"/>
            </a:endParaRPr>
          </a:p>
          <a:p>
            <a:pPr algn="l">
              <a:lnSpc>
                <a:spcPts val="3885"/>
              </a:lnSpc>
            </a:pPr>
            <a:endParaRPr sz="1200"/>
          </a:p>
        </p:txBody>
      </p:sp>
      <p:sp>
        <p:nvSpPr>
          <p:cNvPr id="15" name="TextBox 12"/>
          <p:cNvSpPr txBox="1"/>
          <p:nvPr>
            <p:custDataLst>
              <p:tags r:id="rId8"/>
            </p:custDataLst>
          </p:nvPr>
        </p:nvSpPr>
        <p:spPr>
          <a:xfrm>
            <a:off x="812800" y="4969933"/>
            <a:ext cx="5007187" cy="738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5760"/>
              </a:lnSpc>
            </a:pPr>
            <a:r>
              <a:rPr lang="en-US" sz="3200">
                <a:solidFill>
                  <a:schemeClr val="accent6"/>
                </a:solidFill>
                <a:ea typeface="阿里巴巴普惠体 Medium" panose="00020600040101010101" pitchFamily="18" charset="-122"/>
              </a:rPr>
              <a:t>Close</a:t>
            </a:r>
            <a:endParaRPr lang="en-US" sz="3200">
              <a:solidFill>
                <a:schemeClr val="accent6"/>
              </a:solidFill>
              <a:ea typeface="阿里巴巴普惠体 Medium" panose="00020600040101010101" pitchFamily="18" charset="-122"/>
            </a:endParaRPr>
          </a:p>
        </p:txBody>
      </p:sp>
      <p:sp>
        <p:nvSpPr>
          <p:cNvPr id="16" name="TextBox 13"/>
          <p:cNvSpPr txBox="1"/>
          <p:nvPr>
            <p:custDataLst>
              <p:tags r:id="rId9"/>
            </p:custDataLst>
          </p:nvPr>
        </p:nvSpPr>
        <p:spPr>
          <a:xfrm>
            <a:off x="457200" y="5411470"/>
            <a:ext cx="7129780" cy="1992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457200" lvl="1" indent="-342900" defTabSz="457200" fontAlgn="base">
              <a:lnSpc>
                <a:spcPct val="180000"/>
              </a:lnSpc>
              <a:spcBef>
                <a:spcPct val="0"/>
              </a:spcBef>
              <a:buSzPts val="1800"/>
              <a:buFont typeface="Arial" panose="020B0604020202020204"/>
              <a:buChar char="•"/>
              <a:defRPr/>
            </a:pPr>
            <a:r>
              <a:rPr kumimoji="1" lang="zh-CN" altLang="en-US" dirty="0">
                <a:cs typeface="+mn-ea"/>
                <a:sym typeface="+mn-lt"/>
              </a:rPr>
              <a:t>给予提问机会</a:t>
            </a:r>
            <a:endParaRPr kumimoji="1" lang="en-CA" altLang="zh-CN" kern="1200" dirty="0">
              <a:latin typeface="+mn-lt"/>
              <a:ea typeface="+mn-ea"/>
              <a:cs typeface="+mn-ea"/>
              <a:sym typeface="+mn-lt"/>
            </a:endParaRPr>
          </a:p>
          <a:p>
            <a:pPr marL="457200" lvl="1" indent="-342900" defTabSz="457200" fontAlgn="base">
              <a:lnSpc>
                <a:spcPct val="180000"/>
              </a:lnSpc>
              <a:spcBef>
                <a:spcPct val="0"/>
              </a:spcBef>
              <a:buSzPts val="1800"/>
              <a:buFont typeface="Arial" panose="020B0604020202020204"/>
              <a:buChar char="•"/>
              <a:defRPr/>
            </a:pPr>
            <a:r>
              <a:rPr kumimoji="1" lang="zh-CN" altLang="en-US" dirty="0">
                <a:cs typeface="+mn-ea"/>
                <a:sym typeface="+mn-lt"/>
              </a:rPr>
              <a:t>简洁友好的方式总结面试及下一步安排</a:t>
            </a:r>
            <a:endParaRPr kumimoji="1" lang="en-US" altLang="zh-CN" kern="1200" dirty="0">
              <a:latin typeface="+mn-lt"/>
              <a:ea typeface="+mn-ea"/>
              <a:cs typeface="+mn-ea"/>
              <a:sym typeface="+mn-lt"/>
            </a:endParaRPr>
          </a:p>
          <a:p>
            <a:pPr marL="457200" lvl="1" indent="-342900" defTabSz="457200" fontAlgn="base">
              <a:lnSpc>
                <a:spcPct val="180000"/>
              </a:lnSpc>
              <a:spcBef>
                <a:spcPct val="0"/>
              </a:spcBef>
              <a:buSzPts val="1800"/>
              <a:buFont typeface="Arial" panose="020B0604020202020204"/>
              <a:buChar char="•"/>
              <a:defRPr/>
            </a:pPr>
            <a:r>
              <a:rPr kumimoji="1" lang="zh-CN" altLang="en-US" dirty="0">
                <a:cs typeface="+mn-ea"/>
                <a:sym typeface="+mn-lt"/>
              </a:rPr>
              <a:t>感谢、送行（线下面试），履行公司形象大使角色</a:t>
            </a:r>
            <a:endParaRPr kumimoji="1" lang="en-US" altLang="zh-CN" kern="1200" dirty="0">
              <a:latin typeface="+mn-lt"/>
              <a:ea typeface="+mn-ea"/>
              <a:cs typeface="+mn-ea"/>
              <a:sym typeface="+mn-lt"/>
            </a:endParaRPr>
          </a:p>
          <a:p>
            <a:pPr algn="l">
              <a:lnSpc>
                <a:spcPts val="3885"/>
              </a:lnSpc>
            </a:pPr>
            <a:endParaRPr sz="1200"/>
          </a:p>
        </p:txBody>
      </p:sp>
      <p:sp>
        <p:nvSpPr>
          <p:cNvPr id="17" name="文本框 16"/>
          <p:cNvSpPr txBox="1"/>
          <p:nvPr/>
        </p:nvSpPr>
        <p:spPr>
          <a:xfrm>
            <a:off x="6347460" y="3027680"/>
            <a:ext cx="517779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rgbClr val="FF0000"/>
                </a:solidFill>
                <a:ea typeface="阿里巴巴普惠体" panose="00020600040101010101" charset="-122"/>
                <a:sym typeface="+mn-ea"/>
              </a:rPr>
              <a:t>技术支持岗位发展路线：</a:t>
            </a:r>
            <a:endParaRPr lang="zh-CN" altLang="en-US" sz="2400" b="1">
              <a:solidFill>
                <a:srgbClr val="FF0000"/>
              </a:solidFill>
              <a:ea typeface="阿里巴巴普惠体" panose="00020600040101010101" charset="-122"/>
              <a:sym typeface="+mn-ea"/>
            </a:endParaRPr>
          </a:p>
          <a:p>
            <a:r>
              <a:rPr lang="en-US" altLang="zh-CN" sz="2400" b="1">
                <a:solidFill>
                  <a:srgbClr val="FF0000"/>
                </a:solidFill>
                <a:ea typeface="阿里巴巴普惠体" panose="00020600040101010101" charset="-122"/>
                <a:sym typeface="+mn-ea"/>
              </a:rPr>
              <a:t>1. </a:t>
            </a:r>
            <a:r>
              <a:rPr lang="zh-CN" altLang="en-US" sz="2400" b="1">
                <a:solidFill>
                  <a:srgbClr val="FF0000"/>
                </a:solidFill>
                <a:ea typeface="阿里巴巴普惠体" panose="00020600040101010101" charset="-122"/>
                <a:sym typeface="+mn-ea"/>
              </a:rPr>
              <a:t>技术进阶发展，具备技术深度和广度</a:t>
            </a:r>
            <a:endParaRPr lang="zh-CN" altLang="en-US" sz="2400" b="1">
              <a:solidFill>
                <a:srgbClr val="FF0000"/>
              </a:solidFill>
              <a:ea typeface="阿里巴巴普惠体" panose="00020600040101010101" charset="-122"/>
              <a:sym typeface="+mn-ea"/>
            </a:endParaRPr>
          </a:p>
          <a:p>
            <a:r>
              <a:rPr lang="en-US" altLang="zh-CN" sz="2400" b="1">
                <a:solidFill>
                  <a:srgbClr val="FF0000"/>
                </a:solidFill>
                <a:ea typeface="阿里巴巴普惠体" panose="00020600040101010101" charset="-122"/>
                <a:sym typeface="+mn-ea"/>
              </a:rPr>
              <a:t>2. </a:t>
            </a:r>
            <a:r>
              <a:rPr lang="zh-CN" altLang="en-US" sz="2400" b="1">
                <a:solidFill>
                  <a:srgbClr val="FF0000"/>
                </a:solidFill>
                <a:ea typeface="阿里巴巴普惠体" panose="00020600040101010101" charset="-122"/>
                <a:sym typeface="+mn-ea"/>
              </a:rPr>
              <a:t>人才池，向销售、测试等岗位转岗，销售岗位高薪资高发展空间</a:t>
            </a:r>
            <a:endParaRPr lang="zh-CN" altLang="en-US" sz="2400" b="1">
              <a:solidFill>
                <a:srgbClr val="FF0000"/>
              </a:solidFill>
              <a:ea typeface="阿里巴巴普惠体" panose="00020600040101010101" charset="-122"/>
              <a:sym typeface="+mn-ea"/>
            </a:endParaRPr>
          </a:p>
          <a:p>
            <a:endParaRPr lang="zh-CN" altLang="en-US" sz="2400" b="1">
              <a:solidFill>
                <a:srgbClr val="FF0000"/>
              </a:solidFill>
              <a:ea typeface="阿里巴巴普惠体" panose="00020600040101010101" charset="-122"/>
              <a:sym typeface="+mn-ea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4647565" y="4225925"/>
            <a:ext cx="1271270" cy="95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1">
              <a:alphaModFix amt="10999"/>
            </a:blip>
            <a:stretch>
              <a:fillRect l="-15555" r="-1555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07472" y="4259377"/>
            <a:ext cx="2027063" cy="55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2400">
                <a:solidFill>
                  <a:srgbClr val="404040"/>
                </a:solidFill>
                <a:ea typeface="阿里巴巴普惠体" panose="00020600040101010101" charset="-122"/>
              </a:rPr>
              <a:t>岗位分析</a:t>
            </a:r>
            <a:endParaRPr lang="en-US" sz="2400">
              <a:solidFill>
                <a:srgbClr val="404040"/>
              </a:solidFill>
              <a:ea typeface="阿里巴巴普惠体" panose="00020600040101010101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863035" y="1734668"/>
            <a:ext cx="2027063" cy="55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2400">
                <a:solidFill>
                  <a:srgbClr val="404040"/>
                </a:solidFill>
                <a:ea typeface="阿里巴巴普惠体" panose="00020600040101010101" charset="-122"/>
              </a:rPr>
              <a:t>面试准备</a:t>
            </a:r>
            <a:endParaRPr lang="en-US" sz="2400">
              <a:solidFill>
                <a:srgbClr val="404040"/>
              </a:solidFill>
              <a:ea typeface="阿里巴巴普惠体" panose="00020600040101010101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520286" y="4259377"/>
            <a:ext cx="2027063" cy="1107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2400">
                <a:solidFill>
                  <a:srgbClr val="404040"/>
                </a:solidFill>
                <a:ea typeface="阿里巴巴普惠体" panose="00020600040101010101" charset="-122"/>
              </a:rPr>
              <a:t>结构化面试</a:t>
            </a:r>
            <a:endParaRPr lang="en-US" sz="2400">
              <a:solidFill>
                <a:srgbClr val="404040"/>
              </a:solidFill>
              <a:ea typeface="阿里巴巴普惠体" panose="00020600040101010101" charset="-122"/>
            </a:endParaRPr>
          </a:p>
          <a:p>
            <a:pPr algn="ctr">
              <a:lnSpc>
                <a:spcPts val="4320"/>
              </a:lnSpc>
            </a:pPr>
            <a:r>
              <a:rPr lang="en-US" sz="2400">
                <a:solidFill>
                  <a:srgbClr val="404040"/>
                </a:solidFill>
                <a:ea typeface="阿里巴巴普惠体" panose="00020600040101010101" charset="-122"/>
              </a:rPr>
              <a:t>信息收集</a:t>
            </a:r>
            <a:endParaRPr lang="zh-CN" altLang="en-US" sz="2400" b="1">
              <a:solidFill>
                <a:schemeClr val="accent6"/>
              </a:solidFill>
              <a:highlight>
                <a:srgbClr val="FFFF00"/>
              </a:highlight>
              <a:ea typeface="阿里巴巴普惠体" panose="00020600040101010101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558536" y="1734668"/>
            <a:ext cx="2027063" cy="55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buClrTx/>
              <a:buSzTx/>
              <a:buFontTx/>
              <a:buNone/>
            </a:pPr>
            <a:r>
              <a:rPr lang="en-US" sz="2400">
                <a:solidFill>
                  <a:srgbClr val="404040"/>
                </a:solidFill>
                <a:ea typeface="阿里巴巴普惠体" panose="00020600040101010101" charset="-122"/>
                <a:sym typeface="+mn-ea"/>
              </a:rPr>
              <a:t>公司/工作介绍</a:t>
            </a:r>
            <a:endParaRPr lang="en-US" sz="2400" b="1">
              <a:solidFill>
                <a:schemeClr val="accent6"/>
              </a:solidFill>
              <a:highlight>
                <a:srgbClr val="FFFF00"/>
              </a:highlight>
              <a:ea typeface="阿里巴巴普惠体" panose="00020600040101010101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37553" y="455203"/>
            <a:ext cx="5025733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3200">
                <a:solidFill>
                  <a:srgbClr val="404040"/>
                </a:solidFill>
                <a:ea typeface="阿里巴巴普惠体 Medium" panose="00020600040101010101" pitchFamily="18" charset="-122"/>
              </a:rPr>
              <a:t>招聘标准化</a:t>
            </a:r>
            <a:endParaRPr lang="en-US" sz="3200">
              <a:solidFill>
                <a:srgbClr val="404040"/>
              </a:solidFill>
              <a:ea typeface="阿里巴巴普惠体 Medium" panose="00020600040101010101" pitchFamily="18" charset="-122"/>
            </a:endParaRPr>
          </a:p>
        </p:txBody>
      </p:sp>
      <p:sp>
        <p:nvSpPr>
          <p:cNvPr id="8" name="Freeform 8"/>
          <p:cNvSpPr/>
          <p:nvPr/>
        </p:nvSpPr>
        <p:spPr>
          <a:xfrm rot="-2033625">
            <a:off x="-1092278" y="-212475"/>
            <a:ext cx="2184556" cy="1124053"/>
          </a:xfrm>
          <a:custGeom>
            <a:avLst/>
            <a:gdLst/>
            <a:ahLst/>
            <a:cxnLst/>
            <a:rect l="l" t="t" r="r" b="b"/>
            <a:pathLst>
              <a:path w="3276834" h="1686080">
                <a:moveTo>
                  <a:pt x="0" y="0"/>
                </a:moveTo>
                <a:lnTo>
                  <a:pt x="3276834" y="0"/>
                </a:lnTo>
                <a:lnTo>
                  <a:pt x="3276834" y="1686080"/>
                </a:lnTo>
                <a:lnTo>
                  <a:pt x="0" y="16860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985224">
            <a:off x="11204143" y="6238959"/>
            <a:ext cx="1492093" cy="767750"/>
          </a:xfrm>
          <a:custGeom>
            <a:avLst/>
            <a:gdLst/>
            <a:ahLst/>
            <a:cxnLst/>
            <a:rect l="l" t="t" r="r" b="b"/>
            <a:pathLst>
              <a:path w="2238140" h="1151625">
                <a:moveTo>
                  <a:pt x="0" y="0"/>
                </a:moveTo>
                <a:lnTo>
                  <a:pt x="2238141" y="0"/>
                </a:lnTo>
                <a:lnTo>
                  <a:pt x="2238141" y="1151625"/>
                </a:lnTo>
                <a:lnTo>
                  <a:pt x="0" y="1151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0">
            <a:off x="10846049" y="318911"/>
            <a:ext cx="426181" cy="85627"/>
            <a:chOff x="0" y="0"/>
            <a:chExt cx="237293" cy="4767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7293" cy="47676"/>
            </a:xfrm>
            <a:custGeom>
              <a:avLst/>
              <a:gdLst/>
              <a:ahLst/>
              <a:cxnLst/>
              <a:rect l="l" t="t" r="r" b="b"/>
              <a:pathLst>
                <a:path w="237293" h="47676">
                  <a:moveTo>
                    <a:pt x="0" y="0"/>
                  </a:moveTo>
                  <a:lnTo>
                    <a:pt x="237293" y="0"/>
                  </a:lnTo>
                  <a:lnTo>
                    <a:pt x="237293" y="47676"/>
                  </a:lnTo>
                  <a:lnTo>
                    <a:pt x="0" y="47676"/>
                  </a:lnTo>
                  <a:close/>
                </a:path>
              </a:pathLst>
            </a:custGeom>
            <a:solidFill>
              <a:srgbClr val="FEACB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6" tIns="33866" rIns="33866" bIns="33866" rtlCol="0" anchor="ctr"/>
            <a:lstStyle/>
            <a:p>
              <a:pPr algn="ctr">
                <a:lnSpc>
                  <a:spcPts val="3025"/>
                </a:lnSpc>
              </a:pPr>
              <a:endParaRPr sz="1200"/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10846049" y="493605"/>
            <a:ext cx="426181" cy="85627"/>
            <a:chOff x="0" y="0"/>
            <a:chExt cx="237293" cy="4767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37293" cy="47676"/>
            </a:xfrm>
            <a:custGeom>
              <a:avLst/>
              <a:gdLst/>
              <a:ahLst/>
              <a:cxnLst/>
              <a:rect l="l" t="t" r="r" b="b"/>
              <a:pathLst>
                <a:path w="237293" h="47676">
                  <a:moveTo>
                    <a:pt x="0" y="0"/>
                  </a:moveTo>
                  <a:lnTo>
                    <a:pt x="237293" y="0"/>
                  </a:lnTo>
                  <a:lnTo>
                    <a:pt x="237293" y="47676"/>
                  </a:lnTo>
                  <a:lnTo>
                    <a:pt x="0" y="47676"/>
                  </a:lnTo>
                  <a:close/>
                </a:path>
              </a:pathLst>
            </a:custGeom>
            <a:solidFill>
              <a:srgbClr val="FEACB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6" tIns="33866" rIns="33866" bIns="33866" rtlCol="0" anchor="ctr"/>
            <a:lstStyle/>
            <a:p>
              <a:pPr algn="ctr">
                <a:lnSpc>
                  <a:spcPts val="3025"/>
                </a:lnSpc>
              </a:pPr>
              <a:endParaRPr sz="1200"/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765501" y="3375001"/>
            <a:ext cx="10660998" cy="473424"/>
            <a:chOff x="0" y="0"/>
            <a:chExt cx="4211752" cy="1870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211752" cy="187032"/>
            </a:xfrm>
            <a:custGeom>
              <a:avLst/>
              <a:gdLst/>
              <a:ahLst/>
              <a:cxnLst/>
              <a:rect l="l" t="t" r="r" b="b"/>
              <a:pathLst>
                <a:path w="4211752" h="187032">
                  <a:moveTo>
                    <a:pt x="24690" y="0"/>
                  </a:moveTo>
                  <a:lnTo>
                    <a:pt x="4187062" y="0"/>
                  </a:lnTo>
                  <a:cubicBezTo>
                    <a:pt x="4200698" y="0"/>
                    <a:pt x="4211752" y="11054"/>
                    <a:pt x="4211752" y="24690"/>
                  </a:cubicBezTo>
                  <a:lnTo>
                    <a:pt x="4211752" y="162341"/>
                  </a:lnTo>
                  <a:cubicBezTo>
                    <a:pt x="4211752" y="175977"/>
                    <a:pt x="4200698" y="187032"/>
                    <a:pt x="4187062" y="187032"/>
                  </a:cubicBezTo>
                  <a:lnTo>
                    <a:pt x="24690" y="187032"/>
                  </a:lnTo>
                  <a:cubicBezTo>
                    <a:pt x="11054" y="187032"/>
                    <a:pt x="0" y="175977"/>
                    <a:pt x="0" y="162341"/>
                  </a:cubicBezTo>
                  <a:lnTo>
                    <a:pt x="0" y="24690"/>
                  </a:lnTo>
                  <a:cubicBezTo>
                    <a:pt x="0" y="11054"/>
                    <a:pt x="11054" y="0"/>
                    <a:pt x="24690" y="0"/>
                  </a:cubicBezTo>
                  <a:close/>
                </a:path>
              </a:pathLst>
            </a:custGeom>
            <a:solidFill>
              <a:srgbClr val="FEACB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6" tIns="33866" rIns="33866" bIns="33866" rtlCol="0" anchor="ctr"/>
            <a:lstStyle/>
            <a:p>
              <a:pPr algn="ctr">
                <a:lnSpc>
                  <a:spcPts val="3025"/>
                </a:lnSpc>
              </a:pPr>
              <a:endParaRPr sz="1200"/>
            </a:p>
          </p:txBody>
        </p:sp>
      </p:grpSp>
      <p:sp>
        <p:nvSpPr>
          <p:cNvPr id="19" name="AutoShape 19"/>
          <p:cNvSpPr/>
          <p:nvPr/>
        </p:nvSpPr>
        <p:spPr>
          <a:xfrm flipH="1" flipV="1">
            <a:off x="2674047" y="2165278"/>
            <a:ext cx="0" cy="120972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 flipH="1" flipV="1">
            <a:off x="1193084" y="3848425"/>
            <a:ext cx="0" cy="120972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flipH="1" flipV="1">
            <a:off x="6369549" y="2165278"/>
            <a:ext cx="0" cy="120972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flipH="1" flipV="1">
            <a:off x="4305898" y="3861218"/>
            <a:ext cx="0" cy="120972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23"/>
          <p:cNvSpPr txBox="1"/>
          <p:nvPr/>
        </p:nvSpPr>
        <p:spPr>
          <a:xfrm>
            <a:off x="8308753" y="4259377"/>
            <a:ext cx="2027063" cy="55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2400" b="1">
                <a:solidFill>
                  <a:schemeClr val="accent6"/>
                </a:solidFill>
                <a:highlight>
                  <a:srgbClr val="FFFF00"/>
                </a:highlight>
                <a:ea typeface="阿里巴巴普惠体" panose="00020600040101010101" charset="-122"/>
              </a:rPr>
              <a:t>填写面试评价</a:t>
            </a:r>
            <a:endParaRPr lang="en-US" sz="2400" b="1">
              <a:solidFill>
                <a:schemeClr val="accent6"/>
              </a:solidFill>
              <a:highlight>
                <a:srgbClr val="FFFF00"/>
              </a:highlight>
              <a:ea typeface="阿里巴巴普惠体" panose="00020600040101010101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579721" y="4764009"/>
            <a:ext cx="2027063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25"/>
              </a:lnSpc>
            </a:pPr>
            <a:r>
              <a:rPr lang="en-US" sz="1400">
                <a:solidFill>
                  <a:srgbClr val="595959"/>
                </a:solidFill>
                <a:ea typeface="阿里巴巴普惠体" panose="00020600040101010101" charset="-122"/>
              </a:rPr>
              <a:t>我们需要什么样的人？</a:t>
            </a:r>
            <a:endParaRPr lang="en-US" sz="1400">
              <a:solidFill>
                <a:srgbClr val="595959"/>
              </a:solidFill>
              <a:ea typeface="阿里巴巴普惠体" panose="00020600040101010101" charset="-122"/>
            </a:endParaRPr>
          </a:p>
        </p:txBody>
      </p:sp>
      <p:sp>
        <p:nvSpPr>
          <p:cNvPr id="27" name="AutoShape 27"/>
          <p:cNvSpPr/>
          <p:nvPr/>
        </p:nvSpPr>
        <p:spPr>
          <a:xfrm flipH="1" flipV="1">
            <a:off x="8094365" y="3861218"/>
            <a:ext cx="0" cy="120972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637553" y="455203"/>
            <a:ext cx="5025733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zh-CN" altLang="en-US" sz="3200">
                <a:solidFill>
                  <a:srgbClr val="404040"/>
                </a:solidFill>
                <a:ea typeface="阿里巴巴普惠体 Medium" panose="00020600040101010101" pitchFamily="18" charset="-122"/>
              </a:rPr>
              <a:t>售前</a:t>
            </a:r>
            <a:r>
              <a:rPr lang="en-US" altLang="zh-CN" sz="3200">
                <a:solidFill>
                  <a:srgbClr val="404040"/>
                </a:solidFill>
                <a:ea typeface="阿里巴巴普惠体 Medium" panose="00020600040101010101" pitchFamily="18" charset="-122"/>
              </a:rPr>
              <a:t>/</a:t>
            </a:r>
            <a:r>
              <a:rPr lang="zh-CN" altLang="en-US" sz="3200">
                <a:solidFill>
                  <a:srgbClr val="404040"/>
                </a:solidFill>
                <a:ea typeface="阿里巴巴普惠体 Medium" panose="00020600040101010101" pitchFamily="18" charset="-122"/>
              </a:rPr>
              <a:t>技术支持</a:t>
            </a:r>
            <a:endParaRPr lang="zh-CN" altLang="en-US" sz="3200">
              <a:solidFill>
                <a:srgbClr val="404040"/>
              </a:solidFill>
              <a:ea typeface="阿里巴巴普惠体 Medium" panose="00020600040101010101" pitchFamily="18" charset="-122"/>
            </a:endParaRPr>
          </a:p>
        </p:txBody>
      </p:sp>
      <p:sp>
        <p:nvSpPr>
          <p:cNvPr id="8" name="Freeform 8"/>
          <p:cNvSpPr/>
          <p:nvPr/>
        </p:nvSpPr>
        <p:spPr>
          <a:xfrm rot="-2033625">
            <a:off x="-1092278" y="-212475"/>
            <a:ext cx="2184556" cy="1124053"/>
          </a:xfrm>
          <a:custGeom>
            <a:avLst/>
            <a:gdLst/>
            <a:ahLst/>
            <a:cxnLst/>
            <a:rect l="l" t="t" r="r" b="b"/>
            <a:pathLst>
              <a:path w="3276834" h="1686080">
                <a:moveTo>
                  <a:pt x="0" y="0"/>
                </a:moveTo>
                <a:lnTo>
                  <a:pt x="3276834" y="0"/>
                </a:lnTo>
                <a:lnTo>
                  <a:pt x="3276834" y="1686080"/>
                </a:lnTo>
                <a:lnTo>
                  <a:pt x="0" y="168608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985224">
            <a:off x="11204143" y="6238959"/>
            <a:ext cx="1492093" cy="767750"/>
          </a:xfrm>
          <a:custGeom>
            <a:avLst/>
            <a:gdLst/>
            <a:ahLst/>
            <a:cxnLst/>
            <a:rect l="l" t="t" r="r" b="b"/>
            <a:pathLst>
              <a:path w="2238140" h="1151625">
                <a:moveTo>
                  <a:pt x="0" y="0"/>
                </a:moveTo>
                <a:lnTo>
                  <a:pt x="2238141" y="0"/>
                </a:lnTo>
                <a:lnTo>
                  <a:pt x="2238141" y="1151625"/>
                </a:lnTo>
                <a:lnTo>
                  <a:pt x="0" y="115162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0">
            <a:off x="10846049" y="318911"/>
            <a:ext cx="426181" cy="85627"/>
            <a:chOff x="0" y="0"/>
            <a:chExt cx="237293" cy="4767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7293" cy="47676"/>
            </a:xfrm>
            <a:custGeom>
              <a:avLst/>
              <a:gdLst/>
              <a:ahLst/>
              <a:cxnLst/>
              <a:rect l="l" t="t" r="r" b="b"/>
              <a:pathLst>
                <a:path w="237293" h="47676">
                  <a:moveTo>
                    <a:pt x="0" y="0"/>
                  </a:moveTo>
                  <a:lnTo>
                    <a:pt x="237293" y="0"/>
                  </a:lnTo>
                  <a:lnTo>
                    <a:pt x="237293" y="47676"/>
                  </a:lnTo>
                  <a:lnTo>
                    <a:pt x="0" y="47676"/>
                  </a:lnTo>
                  <a:close/>
                </a:path>
              </a:pathLst>
            </a:custGeom>
            <a:solidFill>
              <a:srgbClr val="FEACB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6" tIns="33866" rIns="33866" bIns="33866" rtlCol="0" anchor="ctr"/>
            <a:lstStyle/>
            <a:p>
              <a:pPr algn="ctr">
                <a:lnSpc>
                  <a:spcPts val="3025"/>
                </a:lnSpc>
              </a:pPr>
              <a:endParaRPr sz="1200"/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10846049" y="493605"/>
            <a:ext cx="426181" cy="85627"/>
            <a:chOff x="0" y="0"/>
            <a:chExt cx="237293" cy="4767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37293" cy="47676"/>
            </a:xfrm>
            <a:custGeom>
              <a:avLst/>
              <a:gdLst/>
              <a:ahLst/>
              <a:cxnLst/>
              <a:rect l="l" t="t" r="r" b="b"/>
              <a:pathLst>
                <a:path w="237293" h="47676">
                  <a:moveTo>
                    <a:pt x="0" y="0"/>
                  </a:moveTo>
                  <a:lnTo>
                    <a:pt x="237293" y="0"/>
                  </a:lnTo>
                  <a:lnTo>
                    <a:pt x="237293" y="47676"/>
                  </a:lnTo>
                  <a:lnTo>
                    <a:pt x="0" y="47676"/>
                  </a:lnTo>
                  <a:close/>
                </a:path>
              </a:pathLst>
            </a:custGeom>
            <a:solidFill>
              <a:srgbClr val="FEACB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6" tIns="33866" rIns="33866" bIns="33866" rtlCol="0" anchor="ctr"/>
            <a:lstStyle/>
            <a:p>
              <a:pPr algn="ctr">
                <a:lnSpc>
                  <a:spcPts val="3025"/>
                </a:lnSpc>
              </a:pPr>
              <a:endParaRPr sz="1200"/>
            </a:p>
          </p:txBody>
        </p:sp>
      </p:grpSp>
      <p:sp>
        <p:nvSpPr>
          <p:cNvPr id="28" name="文本框 27"/>
          <p:cNvSpPr txBox="1"/>
          <p:nvPr>
            <p:custDataLst>
              <p:tags r:id="rId3"/>
            </p:custDataLst>
          </p:nvPr>
        </p:nvSpPr>
        <p:spPr>
          <a:xfrm>
            <a:off x="711200" y="1295400"/>
            <a:ext cx="10116820" cy="4203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135" b="1">
                <a:solidFill>
                  <a:srgbClr val="FF0000"/>
                </a:solidFill>
                <a:ea typeface="阿里巴巴普惠体" panose="00020600040101010101" charset="-122"/>
                <a:sym typeface="+mn-ea"/>
              </a:rPr>
              <a:t>重点评价底层素质：</a:t>
            </a:r>
            <a:r>
              <a:rPr lang="zh-CN" altLang="en-US" sz="2135" b="1">
                <a:solidFill>
                  <a:schemeClr val="tx1"/>
                </a:solidFill>
                <a:ea typeface="阿里巴巴普惠体" panose="00020600040101010101" charset="-122"/>
                <a:sym typeface="+mn-ea"/>
              </a:rPr>
              <a:t>积极主动、学习力、成就动机、人际通达、文化价值观（奋斗）</a:t>
            </a:r>
            <a:endParaRPr lang="zh-CN" altLang="en-US" sz="2135" b="1">
              <a:solidFill>
                <a:schemeClr val="tx1"/>
              </a:solidFill>
              <a:ea typeface="阿里巴巴普惠体" panose="0002060004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97815" y="1953260"/>
            <a:ext cx="5050155" cy="25279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7970" y="1817370"/>
            <a:ext cx="6604000" cy="3638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637553" y="455203"/>
            <a:ext cx="5025733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zh-CN" altLang="en-US" sz="3200">
                <a:solidFill>
                  <a:srgbClr val="404040"/>
                </a:solidFill>
                <a:ea typeface="阿里巴巴普惠体 Medium" panose="00020600040101010101" pitchFamily="18" charset="-122"/>
              </a:rPr>
              <a:t>测试</a:t>
            </a:r>
            <a:r>
              <a:rPr lang="en-US" altLang="zh-CN" sz="3200">
                <a:solidFill>
                  <a:srgbClr val="404040"/>
                </a:solidFill>
                <a:ea typeface="阿里巴巴普惠体 Medium" panose="00020600040101010101" pitchFamily="18" charset="-122"/>
              </a:rPr>
              <a:t>/</a:t>
            </a:r>
            <a:r>
              <a:rPr lang="zh-CN" altLang="en-US" sz="3200">
                <a:solidFill>
                  <a:srgbClr val="404040"/>
                </a:solidFill>
                <a:ea typeface="阿里巴巴普惠体 Medium" panose="00020600040101010101" pitchFamily="18" charset="-122"/>
              </a:rPr>
              <a:t>开发岗位</a:t>
            </a:r>
            <a:endParaRPr lang="zh-CN" altLang="en-US" sz="3200">
              <a:solidFill>
                <a:srgbClr val="404040"/>
              </a:solidFill>
              <a:ea typeface="阿里巴巴普惠体 Medium" panose="00020600040101010101" pitchFamily="18" charset="-122"/>
            </a:endParaRPr>
          </a:p>
        </p:txBody>
      </p:sp>
      <p:sp>
        <p:nvSpPr>
          <p:cNvPr id="8" name="Freeform 8"/>
          <p:cNvSpPr/>
          <p:nvPr/>
        </p:nvSpPr>
        <p:spPr>
          <a:xfrm rot="-2033625">
            <a:off x="-1092278" y="-212475"/>
            <a:ext cx="2184556" cy="1124053"/>
          </a:xfrm>
          <a:custGeom>
            <a:avLst/>
            <a:gdLst/>
            <a:ahLst/>
            <a:cxnLst/>
            <a:rect l="l" t="t" r="r" b="b"/>
            <a:pathLst>
              <a:path w="3276834" h="1686080">
                <a:moveTo>
                  <a:pt x="0" y="0"/>
                </a:moveTo>
                <a:lnTo>
                  <a:pt x="3276834" y="0"/>
                </a:lnTo>
                <a:lnTo>
                  <a:pt x="3276834" y="1686080"/>
                </a:lnTo>
                <a:lnTo>
                  <a:pt x="0" y="168608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985224">
            <a:off x="11204143" y="6238959"/>
            <a:ext cx="1492093" cy="767750"/>
          </a:xfrm>
          <a:custGeom>
            <a:avLst/>
            <a:gdLst/>
            <a:ahLst/>
            <a:cxnLst/>
            <a:rect l="l" t="t" r="r" b="b"/>
            <a:pathLst>
              <a:path w="2238140" h="1151625">
                <a:moveTo>
                  <a:pt x="0" y="0"/>
                </a:moveTo>
                <a:lnTo>
                  <a:pt x="2238141" y="0"/>
                </a:lnTo>
                <a:lnTo>
                  <a:pt x="2238141" y="1151625"/>
                </a:lnTo>
                <a:lnTo>
                  <a:pt x="0" y="115162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0">
            <a:off x="10846049" y="318911"/>
            <a:ext cx="426181" cy="85627"/>
            <a:chOff x="0" y="0"/>
            <a:chExt cx="237293" cy="4767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7293" cy="47676"/>
            </a:xfrm>
            <a:custGeom>
              <a:avLst/>
              <a:gdLst/>
              <a:ahLst/>
              <a:cxnLst/>
              <a:rect l="l" t="t" r="r" b="b"/>
              <a:pathLst>
                <a:path w="237293" h="47676">
                  <a:moveTo>
                    <a:pt x="0" y="0"/>
                  </a:moveTo>
                  <a:lnTo>
                    <a:pt x="237293" y="0"/>
                  </a:lnTo>
                  <a:lnTo>
                    <a:pt x="237293" y="47676"/>
                  </a:lnTo>
                  <a:lnTo>
                    <a:pt x="0" y="47676"/>
                  </a:lnTo>
                  <a:close/>
                </a:path>
              </a:pathLst>
            </a:custGeom>
            <a:solidFill>
              <a:srgbClr val="FEACB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6" tIns="33866" rIns="33866" bIns="33866" rtlCol="0" anchor="ctr"/>
            <a:lstStyle/>
            <a:p>
              <a:pPr algn="ctr">
                <a:lnSpc>
                  <a:spcPts val="3025"/>
                </a:lnSpc>
              </a:pPr>
              <a:endParaRPr sz="1200"/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10846049" y="493605"/>
            <a:ext cx="426181" cy="85627"/>
            <a:chOff x="0" y="0"/>
            <a:chExt cx="237293" cy="4767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37293" cy="47676"/>
            </a:xfrm>
            <a:custGeom>
              <a:avLst/>
              <a:gdLst/>
              <a:ahLst/>
              <a:cxnLst/>
              <a:rect l="l" t="t" r="r" b="b"/>
              <a:pathLst>
                <a:path w="237293" h="47676">
                  <a:moveTo>
                    <a:pt x="0" y="0"/>
                  </a:moveTo>
                  <a:lnTo>
                    <a:pt x="237293" y="0"/>
                  </a:lnTo>
                  <a:lnTo>
                    <a:pt x="237293" y="47676"/>
                  </a:lnTo>
                  <a:lnTo>
                    <a:pt x="0" y="47676"/>
                  </a:lnTo>
                  <a:close/>
                </a:path>
              </a:pathLst>
            </a:custGeom>
            <a:solidFill>
              <a:srgbClr val="FEACB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6" tIns="33866" rIns="33866" bIns="33866" rtlCol="0" anchor="ctr"/>
            <a:lstStyle/>
            <a:p>
              <a:pPr algn="ctr">
                <a:lnSpc>
                  <a:spcPts val="3025"/>
                </a:lnSpc>
              </a:pPr>
              <a:endParaRPr sz="1200"/>
            </a:p>
          </p:txBody>
        </p:sp>
      </p:grp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711200" y="1295400"/>
            <a:ext cx="10116820" cy="4203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135" b="1">
                <a:solidFill>
                  <a:srgbClr val="FF0000"/>
                </a:solidFill>
                <a:ea typeface="阿里巴巴普惠体" panose="00020600040101010101" charset="-122"/>
                <a:sym typeface="+mn-ea"/>
              </a:rPr>
              <a:t>初面：</a:t>
            </a:r>
            <a:endParaRPr lang="zh-CN" altLang="en-US" sz="2135" b="1">
              <a:solidFill>
                <a:schemeClr val="tx1"/>
              </a:solidFill>
              <a:ea typeface="阿里巴巴普惠体" panose="00020600040101010101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60400" y="1808480"/>
            <a:ext cx="5958840" cy="153543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711200" y="3530600"/>
            <a:ext cx="10116820" cy="10782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135" b="1">
                <a:solidFill>
                  <a:srgbClr val="FF0000"/>
                </a:solidFill>
                <a:ea typeface="阿里巴巴普惠体" panose="00020600040101010101" charset="-122"/>
                <a:sym typeface="+mn-ea"/>
              </a:rPr>
              <a:t>复面：</a:t>
            </a:r>
            <a:r>
              <a:rPr lang="zh-CN" altLang="en-US" sz="2135" b="1">
                <a:solidFill>
                  <a:schemeClr val="tx1"/>
                </a:solidFill>
                <a:ea typeface="阿里巴巴普惠体" panose="00020600040101010101" charset="-122"/>
                <a:sym typeface="+mn-ea"/>
              </a:rPr>
              <a:t>技术基础知识、实习</a:t>
            </a:r>
            <a:r>
              <a:rPr lang="en-US" altLang="zh-CN" sz="2135" b="1">
                <a:solidFill>
                  <a:schemeClr val="tx1"/>
                </a:solidFill>
                <a:ea typeface="阿里巴巴普惠体" panose="00020600040101010101" charset="-122"/>
                <a:sym typeface="+mn-ea"/>
              </a:rPr>
              <a:t>/</a:t>
            </a:r>
            <a:r>
              <a:rPr lang="zh-CN" altLang="en-US" sz="2135" b="1">
                <a:solidFill>
                  <a:schemeClr val="tx1"/>
                </a:solidFill>
                <a:ea typeface="阿里巴巴普惠体" panose="00020600040101010101" charset="-122"/>
                <a:sym typeface="+mn-ea"/>
              </a:rPr>
              <a:t>项目经历、积极主动、学习能力、创新意识、责任心</a:t>
            </a:r>
            <a:endParaRPr lang="zh-CN" altLang="en-US" sz="2135" b="1">
              <a:solidFill>
                <a:schemeClr val="tx1"/>
              </a:solidFill>
              <a:ea typeface="阿里巴巴普惠体" panose="00020600040101010101" charset="-122"/>
              <a:sym typeface="+mn-ea"/>
            </a:endParaRPr>
          </a:p>
          <a:p>
            <a:endParaRPr lang="zh-CN" altLang="en-US" sz="2135" b="1">
              <a:solidFill>
                <a:schemeClr val="tx1"/>
              </a:solidFill>
              <a:ea typeface="阿里巴巴普惠体" panose="00020600040101010101" charset="-122"/>
              <a:sym typeface="+mn-ea"/>
            </a:endParaRPr>
          </a:p>
          <a:p>
            <a:r>
              <a:rPr lang="zh-CN" altLang="en-US" sz="2135" b="1">
                <a:solidFill>
                  <a:srgbClr val="FF0000"/>
                </a:solidFill>
                <a:ea typeface="阿里巴巴普惠体" panose="00020600040101010101" charset="-122"/>
                <a:sym typeface="+mn-ea"/>
              </a:rPr>
              <a:t>终面：</a:t>
            </a:r>
            <a:endParaRPr lang="zh-CN" altLang="en-US" sz="2135" b="1">
              <a:solidFill>
                <a:srgbClr val="FF0000"/>
              </a:solidFill>
              <a:ea typeface="阿里巴巴普惠体" panose="00020600040101010101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60400" y="4648200"/>
            <a:ext cx="6036310" cy="16082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765836" y="151392"/>
            <a:ext cx="557561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DF45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市场供需整体状况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en-US" altLang="zh-CN" sz="2400" b="1" dirty="0">
                <a:solidFill>
                  <a:srgbClr val="DF45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b="1" dirty="0">
                <a:solidFill>
                  <a:srgbClr val="DF45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高校生源</a:t>
            </a:r>
            <a:endParaRPr lang="zh-CN" altLang="en-US" sz="2400" b="1" dirty="0">
              <a:solidFill>
                <a:srgbClr val="DF45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6685" y="901700"/>
            <a:ext cx="82600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高校生源情况</a:t>
            </a:r>
            <a:r>
              <a:rPr lang="en-US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毕业生再创新高</a:t>
            </a:r>
            <a:endParaRPr lang="zh-CN" altLang="en-US" sz="1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99200" y="2370455"/>
            <a:ext cx="5697855" cy="2351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毕业生再创新高</a:t>
            </a:r>
            <a:r>
              <a:rPr lang="zh-CN" altLang="en-US" sz="146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：根据教育部发布信息，</a:t>
            </a:r>
            <a:r>
              <a:rPr sz="146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2024年大学毕业生人数约1187万人，再创新高</a:t>
            </a:r>
            <a:r>
              <a:rPr lang="zh-CN" altLang="en-US" sz="146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65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劳动力市场约</a:t>
            </a:r>
            <a:r>
              <a:rPr lang="en-US" altLang="zh-CN" sz="14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990</a:t>
            </a:r>
            <a:r>
              <a:rPr lang="zh-CN" altLang="en-US" sz="14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万人</a:t>
            </a:r>
            <a:r>
              <a:rPr lang="zh-CN" altLang="en-US" sz="146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：扣除2024年的升学人数，即专升本、研究生招生人数，2024年实际进入劳动力市场的高校毕业生人数大约在990万人左右。</a:t>
            </a:r>
            <a:endParaRPr lang="zh-CN" altLang="en-US" sz="1465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6110" y="1998980"/>
            <a:ext cx="5161280" cy="307657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 39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6FD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95" name="椭圆 394"/>
          <p:cNvSpPr/>
          <p:nvPr/>
        </p:nvSpPr>
        <p:spPr>
          <a:xfrm>
            <a:off x="2575560" y="606538"/>
            <a:ext cx="7040880" cy="7040880"/>
          </a:xfrm>
          <a:prstGeom prst="ellipse">
            <a:avLst/>
          </a:prstGeom>
          <a:noFill/>
          <a:ln>
            <a:gradFill>
              <a:gsLst>
                <a:gs pos="0">
                  <a:srgbClr val="FD6B20">
                    <a:alpha val="20000"/>
                  </a:srgbClr>
                </a:gs>
                <a:gs pos="47000">
                  <a:srgbClr val="FD6B20">
                    <a:alpha val="0"/>
                  </a:srgbClr>
                </a:gs>
                <a:gs pos="100000">
                  <a:srgbClr val="FD6B20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阿里巴巴普惠体 Light" panose="00020600040101010101" charset="-122"/>
              <a:cs typeface="+mn-cs"/>
            </a:endParaRPr>
          </a:p>
        </p:txBody>
      </p:sp>
      <p:sp>
        <p:nvSpPr>
          <p:cNvPr id="396" name="椭圆 395"/>
          <p:cNvSpPr/>
          <p:nvPr/>
        </p:nvSpPr>
        <p:spPr>
          <a:xfrm>
            <a:off x="451351" y="-1276371"/>
            <a:ext cx="11289298" cy="11289298"/>
          </a:xfrm>
          <a:prstGeom prst="ellipse">
            <a:avLst/>
          </a:prstGeom>
          <a:noFill/>
          <a:ln>
            <a:gradFill>
              <a:gsLst>
                <a:gs pos="0">
                  <a:srgbClr val="FD6B20">
                    <a:alpha val="20000"/>
                  </a:srgbClr>
                </a:gs>
                <a:gs pos="47000">
                  <a:srgbClr val="FD6B20">
                    <a:alpha val="0"/>
                  </a:srgbClr>
                </a:gs>
                <a:gs pos="100000">
                  <a:srgbClr val="FD6B20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阿里巴巴普惠体 Light" panose="00020600040101010101" charset="-122"/>
              <a:cs typeface="+mn-cs"/>
            </a:endParaRPr>
          </a:p>
        </p:txBody>
      </p:sp>
      <p:sp>
        <p:nvSpPr>
          <p:cNvPr id="397" name="椭圆 396"/>
          <p:cNvSpPr/>
          <p:nvPr/>
        </p:nvSpPr>
        <p:spPr>
          <a:xfrm>
            <a:off x="1829889" y="-139133"/>
            <a:ext cx="8532222" cy="8532222"/>
          </a:xfrm>
          <a:prstGeom prst="ellipse">
            <a:avLst/>
          </a:prstGeom>
          <a:noFill/>
          <a:ln>
            <a:gradFill>
              <a:gsLst>
                <a:gs pos="0">
                  <a:srgbClr val="FD6B20">
                    <a:alpha val="20000"/>
                  </a:srgbClr>
                </a:gs>
                <a:gs pos="47000">
                  <a:srgbClr val="FD6B20">
                    <a:alpha val="0"/>
                  </a:srgbClr>
                </a:gs>
                <a:gs pos="100000">
                  <a:srgbClr val="FD6B20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阿里巴巴普惠体 Light" panose="00020600040101010101" charset="-122"/>
              <a:cs typeface="+mn-cs"/>
            </a:endParaRPr>
          </a:p>
        </p:txBody>
      </p:sp>
      <p:sp>
        <p:nvSpPr>
          <p:cNvPr id="398" name="文本框 397"/>
          <p:cNvSpPr txBox="1"/>
          <p:nvPr/>
        </p:nvSpPr>
        <p:spPr>
          <a:xfrm>
            <a:off x="-199898" y="1180151"/>
            <a:ext cx="1292512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13800" b="1" i="1" dirty="0">
                <a:ln w="9525">
                  <a:gradFill>
                    <a:gsLst>
                      <a:gs pos="0">
                        <a:srgbClr val="FD6B20">
                          <a:alpha val="17000"/>
                        </a:srgbClr>
                      </a:gs>
                      <a:gs pos="85000">
                        <a:srgbClr val="FD6B20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latin typeface="Avenir Black Oblique" panose="02000503020000020003" pitchFamily="2" charset="0"/>
                <a:ea typeface="腾讯体 W7" panose="020C08030202040F0204" pitchFamily="34" charset="-122"/>
                <a:sym typeface="Agency FB" panose="020B0503020202020204" pitchFamily="34" charset="0"/>
              </a:rPr>
              <a:t>ECOMMERCE</a:t>
            </a:r>
            <a:endParaRPr kumimoji="0" lang="zh-CN" altLang="en-US" sz="13800" b="1" i="1" u="none" strike="noStrike" kern="1200" cap="none" spc="0" normalizeH="0" baseline="0" noProof="0" dirty="0">
              <a:ln w="9525">
                <a:gradFill>
                  <a:gsLst>
                    <a:gs pos="0">
                      <a:srgbClr val="FD6B20">
                        <a:alpha val="17000"/>
                      </a:srgbClr>
                    </a:gs>
                    <a:gs pos="85000">
                      <a:srgbClr val="FD6B20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effectLst/>
              <a:uLnTx/>
              <a:uFillTx/>
              <a:latin typeface="Avenir Black Oblique" panose="02000503020000020003" pitchFamily="2" charset="0"/>
              <a:ea typeface="腾讯体 W7" panose="020C08030202040F0204" pitchFamily="34" charset="-122"/>
              <a:sym typeface="Agency FB" panose="020B0503020202020204" pitchFamily="34" charset="0"/>
            </a:endParaRPr>
          </a:p>
        </p:txBody>
      </p:sp>
      <p:cxnSp>
        <p:nvCxnSpPr>
          <p:cNvPr id="399" name="直接连接符 43"/>
          <p:cNvCxnSpPr/>
          <p:nvPr/>
        </p:nvCxnSpPr>
        <p:spPr>
          <a:xfrm>
            <a:off x="2810028" y="3890046"/>
            <a:ext cx="1433759" cy="0"/>
          </a:xfrm>
          <a:prstGeom prst="line">
            <a:avLst/>
          </a:prstGeom>
          <a:ln w="19050">
            <a:gradFill>
              <a:gsLst>
                <a:gs pos="0">
                  <a:srgbClr val="FD6B20">
                    <a:alpha val="0"/>
                  </a:srgbClr>
                </a:gs>
                <a:gs pos="100000">
                  <a:srgbClr val="FD6B2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直接连接符 46"/>
          <p:cNvCxnSpPr/>
          <p:nvPr/>
        </p:nvCxnSpPr>
        <p:spPr>
          <a:xfrm>
            <a:off x="7598034" y="3947058"/>
            <a:ext cx="1826736" cy="0"/>
          </a:xfrm>
          <a:prstGeom prst="line">
            <a:avLst/>
          </a:prstGeom>
          <a:ln w="19050">
            <a:gradFill>
              <a:gsLst>
                <a:gs pos="0">
                  <a:srgbClr val="FD6B20">
                    <a:alpha val="0"/>
                  </a:srgbClr>
                </a:gs>
                <a:gs pos="100000">
                  <a:srgbClr val="FD6B2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直接连接符 47"/>
          <p:cNvCxnSpPr/>
          <p:nvPr/>
        </p:nvCxnSpPr>
        <p:spPr>
          <a:xfrm>
            <a:off x="8234726" y="1841818"/>
            <a:ext cx="1593429" cy="0"/>
          </a:xfrm>
          <a:prstGeom prst="line">
            <a:avLst/>
          </a:prstGeom>
          <a:ln w="28575">
            <a:gradFill>
              <a:gsLst>
                <a:gs pos="0">
                  <a:srgbClr val="FD6B20">
                    <a:alpha val="0"/>
                  </a:srgbClr>
                </a:gs>
                <a:gs pos="100000">
                  <a:srgbClr val="FD6B2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直接连接符 50"/>
          <p:cNvCxnSpPr/>
          <p:nvPr/>
        </p:nvCxnSpPr>
        <p:spPr>
          <a:xfrm>
            <a:off x="9084014" y="2877922"/>
            <a:ext cx="1593429" cy="0"/>
          </a:xfrm>
          <a:prstGeom prst="line">
            <a:avLst/>
          </a:prstGeom>
          <a:ln w="38100">
            <a:gradFill>
              <a:gsLst>
                <a:gs pos="0">
                  <a:srgbClr val="FD6B20">
                    <a:alpha val="0"/>
                  </a:srgbClr>
                </a:gs>
                <a:gs pos="100000">
                  <a:srgbClr val="FD6B2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直接连接符 51"/>
          <p:cNvCxnSpPr/>
          <p:nvPr/>
        </p:nvCxnSpPr>
        <p:spPr>
          <a:xfrm>
            <a:off x="5030729" y="4163143"/>
            <a:ext cx="2249474" cy="0"/>
          </a:xfrm>
          <a:prstGeom prst="line">
            <a:avLst/>
          </a:prstGeom>
          <a:ln w="31750">
            <a:gradFill>
              <a:gsLst>
                <a:gs pos="0">
                  <a:srgbClr val="FD6B20">
                    <a:alpha val="0"/>
                  </a:srgbClr>
                </a:gs>
                <a:gs pos="100000">
                  <a:srgbClr val="FD6B2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直接连接符 52"/>
          <p:cNvCxnSpPr/>
          <p:nvPr/>
        </p:nvCxnSpPr>
        <p:spPr>
          <a:xfrm>
            <a:off x="2215375" y="1841818"/>
            <a:ext cx="1311533" cy="0"/>
          </a:xfrm>
          <a:prstGeom prst="line">
            <a:avLst/>
          </a:prstGeom>
          <a:ln w="12700">
            <a:gradFill>
              <a:gsLst>
                <a:gs pos="0">
                  <a:srgbClr val="FD6B20">
                    <a:alpha val="0"/>
                  </a:srgbClr>
                </a:gs>
                <a:gs pos="100000">
                  <a:srgbClr val="FD6B2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5" name="矩形 404"/>
          <p:cNvSpPr/>
          <p:nvPr/>
        </p:nvSpPr>
        <p:spPr>
          <a:xfrm>
            <a:off x="2742074" y="1645539"/>
            <a:ext cx="641714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86677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8800" dirty="0">
                <a:solidFill>
                  <a:srgbClr val="302D36"/>
                </a:solidFill>
                <a:effectLst>
                  <a:outerShdw blurRad="165100" dist="38100" dir="5400000" algn="ctr" rotWithShape="0">
                    <a:prstClr val="black">
                      <a:alpha val="34000"/>
                    </a:prst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cs typeface="阿里巴巴普惠体 Medium" panose="00020600040101010101" pitchFamily="18" charset="-122"/>
              </a:rPr>
              <a:t>谢谢您的观看</a:t>
            </a:r>
            <a:endParaRPr kumimoji="0" lang="zh-CN" altLang="en-US" sz="8800" b="0" i="0" u="none" strike="noStrike" kern="1200" cap="none" spc="0" normalizeH="0" baseline="0" noProof="0" dirty="0">
              <a:ln>
                <a:noFill/>
              </a:ln>
              <a:solidFill>
                <a:srgbClr val="302D36"/>
              </a:solidFill>
              <a:effectLst>
                <a:outerShdw blurRad="165100" dist="38100" dir="5400000" algn="ctr" rotWithShape="0">
                  <a:prstClr val="black">
                    <a:alpha val="34000"/>
                  </a:prstClr>
                </a:outerShdw>
              </a:effectLst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阿里巴巴普惠体 Medium" panose="00020600040101010101" pitchFamily="18" charset="-122"/>
            </a:endParaRPr>
          </a:p>
        </p:txBody>
      </p:sp>
      <p:sp>
        <p:nvSpPr>
          <p:cNvPr id="407" name="平行四边形 406"/>
          <p:cNvSpPr/>
          <p:nvPr/>
        </p:nvSpPr>
        <p:spPr>
          <a:xfrm>
            <a:off x="2967355" y="2986405"/>
            <a:ext cx="2630805" cy="682625"/>
          </a:xfrm>
          <a:prstGeom prst="parallelogram">
            <a:avLst/>
          </a:prstGeom>
          <a:gradFill>
            <a:gsLst>
              <a:gs pos="0">
                <a:srgbClr val="FD6B20">
                  <a:alpha val="2000"/>
                </a:srgbClr>
              </a:gs>
              <a:gs pos="100000">
                <a:srgbClr val="FD6B20">
                  <a:alpha val="2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99" tIns="43349" rIns="86699" bIns="43349" numCol="1" spcCol="0" rtlCol="0" fromWordArt="0" anchor="ctr" anchorCtr="0" forceAA="0" compatLnSpc="1">
            <a:noAutofit/>
          </a:bodyPr>
          <a:lstStyle/>
          <a:p>
            <a:pPr marL="0" marR="0" lvl="0" indent="0" algn="ctr" defTabSz="8667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70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" name="矩形 408"/>
          <p:cNvSpPr/>
          <p:nvPr/>
        </p:nvSpPr>
        <p:spPr>
          <a:xfrm>
            <a:off x="5616908" y="2723080"/>
            <a:ext cx="4246880" cy="13220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86677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8000" dirty="0">
                <a:solidFill>
                  <a:srgbClr val="FD6B20"/>
                </a:solidFill>
                <a:effectLst>
                  <a:outerShdw blurRad="165100" dist="38100" dir="5400000" algn="ctr" rotWithShape="0">
                    <a:srgbClr val="FD6B20">
                      <a:alpha val="34000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cs typeface="阿里巴巴普惠体 Medium" panose="00020600040101010101" pitchFamily="18" charset="-122"/>
              </a:rPr>
              <a:t>秋招方案</a:t>
            </a:r>
            <a:endParaRPr lang="zh-CN" altLang="en-US" sz="8000" dirty="0">
              <a:solidFill>
                <a:srgbClr val="FD6B20"/>
              </a:solidFill>
              <a:effectLst>
                <a:outerShdw blurRad="165100" dist="38100" dir="5400000" algn="ctr" rotWithShape="0">
                  <a:srgbClr val="FD6B20">
                    <a:alpha val="34000"/>
                  </a:srgb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  <a:cs typeface="阿里巴巴普惠体 Medium" panose="00020600040101010101" pitchFamily="18" charset="-122"/>
            </a:endParaRPr>
          </a:p>
        </p:txBody>
      </p:sp>
      <p:pic>
        <p:nvPicPr>
          <p:cNvPr id="2" name="图片 1" descr="噢易云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8905" y="3169920"/>
            <a:ext cx="1265555" cy="42926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3938672" y="4373359"/>
            <a:ext cx="4486910" cy="680720"/>
            <a:chOff x="3938672" y="4182859"/>
            <a:chExt cx="4486910" cy="680720"/>
          </a:xfrm>
        </p:grpSpPr>
        <p:sp>
          <p:nvSpPr>
            <p:cNvPr id="4" name="文本框 3"/>
            <p:cNvSpPr txBox="1"/>
            <p:nvPr/>
          </p:nvSpPr>
          <p:spPr>
            <a:xfrm>
              <a:off x="4243472" y="4182859"/>
              <a:ext cx="3898265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sym typeface="+mn-ea"/>
                </a:rPr>
                <a:t>武汉噢易云计算股份有限公司</a:t>
              </a:r>
              <a:endParaRPr kumimoji="1"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938672" y="4587989"/>
              <a:ext cx="4486910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kumimoji="1" lang="en-US" altLang="en-GB" sz="800" i="1" dirty="0">
                  <a:ln w="1270">
                    <a:noFill/>
                  </a:ln>
                  <a:solidFill>
                    <a:srgbClr val="302D36">
                      <a:alpha val="22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OS-EASYGOUPHOLDINGLTD.</a:t>
              </a:r>
              <a:r>
                <a:rPr kumimoji="1" lang="en-GB" altLang="zh-CN" sz="800" i="1" dirty="0">
                  <a:ln w="1270">
                    <a:noFill/>
                  </a:ln>
                  <a:solidFill>
                    <a:srgbClr val="302D36">
                      <a:alpha val="22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. </a:t>
              </a:r>
              <a:endParaRPr kumimoji="1" lang="zh-CN" altLang="en-US" sz="800" i="1" dirty="0">
                <a:ln w="1270">
                  <a:noFill/>
                </a:ln>
                <a:solidFill>
                  <a:srgbClr val="302D36">
                    <a:alpha val="22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765836" y="151392"/>
            <a:ext cx="557561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DF45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市场供需整体状况</a:t>
            </a:r>
            <a:r>
              <a:rPr lang="en-US" altLang="zh-CN" sz="2400" b="1" dirty="0">
                <a:solidFill>
                  <a:srgbClr val="DF45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rgbClr val="DF45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学生端</a:t>
            </a:r>
            <a:r>
              <a:rPr lang="en-US" altLang="zh-CN" sz="2400" b="1" dirty="0">
                <a:solidFill>
                  <a:srgbClr val="DF45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400" b="1" dirty="0">
              <a:solidFill>
                <a:srgbClr val="DF45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4171" y="937809"/>
            <a:ext cx="644853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学生端</a:t>
            </a:r>
            <a:r>
              <a:rPr lang="en-US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2024届毕业生就业意愿较上届有所降低</a:t>
            </a:r>
            <a:endParaRPr lang="zh-CN" altLang="en-US" sz="1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8675" y="4257675"/>
            <a:ext cx="10403205" cy="937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auto">
              <a:lnSpc>
                <a:spcPts val="22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2024届毕业生直接就业的比例为41.7%，较上届下降3.5个百分点；选择“慢就业”的比例上升，2024届毕业生选择“</a:t>
            </a:r>
            <a:r>
              <a:rPr lang="en-US" altLang="zh-CN" sz="14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慢就业”的比例为8.3% </a:t>
            </a:r>
            <a:r>
              <a:rPr lang="en-US" altLang="zh-CN" sz="146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，较上届上升1.1个百分点。</a:t>
            </a:r>
            <a:endParaRPr lang="en-US" altLang="zh-CN" sz="1465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 fontAlgn="auto">
              <a:lnSpc>
                <a:spcPts val="22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分2024届不同学历应届生计划毕业去向</a:t>
            </a:r>
            <a:r>
              <a:rPr lang="zh-CN" altLang="en-US" sz="146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本科生计划去企业就业的意愿最低</a:t>
            </a:r>
            <a:r>
              <a:rPr lang="en-US" altLang="zh-CN" sz="146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，硕士及以上学历毕业生比例最高；</a:t>
            </a:r>
            <a:endParaRPr lang="en-US" altLang="zh-CN" sz="1465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4875" y="1877695"/>
            <a:ext cx="7639050" cy="21621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328420" y="3053080"/>
            <a:ext cx="6981825" cy="219075"/>
          </a:xfrm>
          <a:prstGeom prst="rect">
            <a:avLst/>
          </a:prstGeom>
          <a:noFill/>
          <a:ln>
            <a:solidFill>
              <a:srgbClr val="FD6B2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723640" y="1504315"/>
            <a:ext cx="2383790" cy="3733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ts val="2200"/>
              </a:lnSpc>
              <a:buClrTx/>
              <a:buSzTx/>
              <a:buNone/>
            </a:pPr>
            <a:r>
              <a:rPr lang="en-US" altLang="zh-CN" sz="1465" i="1" dirty="0">
                <a:solidFill>
                  <a:prstClr val="black"/>
                </a:solidFill>
                <a:latin typeface="+mn-ea"/>
              </a:rPr>
              <a:t>应届生计划毕业去向分析</a:t>
            </a:r>
            <a:endParaRPr lang="en-US" altLang="zh-CN" sz="1465" i="1" dirty="0">
              <a:solidFill>
                <a:prstClr val="black"/>
              </a:solidFill>
              <a:latin typeface="+mn-ea"/>
            </a:endParaRP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765836" y="151392"/>
            <a:ext cx="557561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DF45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市场供需整体状况</a:t>
            </a:r>
            <a:r>
              <a:rPr lang="en-US" altLang="zh-CN" sz="2400" b="1" dirty="0">
                <a:solidFill>
                  <a:srgbClr val="DF45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rgbClr val="DF45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学生端</a:t>
            </a:r>
            <a:r>
              <a:rPr lang="en-US" altLang="zh-CN" sz="2400" b="1" dirty="0">
                <a:solidFill>
                  <a:srgbClr val="DF45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400" b="1" dirty="0">
              <a:solidFill>
                <a:srgbClr val="DF45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4171" y="937809"/>
            <a:ext cx="644853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学生端</a:t>
            </a:r>
            <a:r>
              <a:rPr lang="en-US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首选民营企业的应届生占比呈下降趋势</a:t>
            </a:r>
            <a:endParaRPr lang="zh-CN" altLang="en-US" sz="1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466965" y="2395855"/>
            <a:ext cx="4250055" cy="206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auto">
              <a:lnSpc>
                <a:spcPts val="22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2024届毕业生依然青睐国有企业，首选就业目标为国有企业的占比达到40.2%，较2023届上升2.3个百分点；</a:t>
            </a:r>
            <a:endParaRPr lang="en-US" altLang="zh-CN" sz="1465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 fontAlgn="auto">
              <a:lnSpc>
                <a:spcPts val="22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首选机关/事业单位的毕业生占比仅次于国有企业，为25.7%，较上届上升0.5个百分点；</a:t>
            </a:r>
            <a:endParaRPr lang="en-US" altLang="zh-CN" sz="1465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 fontAlgn="auto">
              <a:lnSpc>
                <a:spcPts val="22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首选民营企业的应届生占比呈下降趋势</a:t>
            </a:r>
            <a:r>
              <a:rPr lang="en-US" altLang="zh-CN" sz="146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，仅为17.6%。</a:t>
            </a:r>
            <a:endParaRPr lang="en-US" altLang="zh-CN" sz="1465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r="-4570"/>
          <a:stretch>
            <a:fillRect/>
          </a:stretch>
        </p:blipFill>
        <p:spPr>
          <a:xfrm>
            <a:off x="494030" y="1676400"/>
            <a:ext cx="7410450" cy="35052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428240" y="5114290"/>
            <a:ext cx="2811780" cy="3733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ts val="2200"/>
              </a:lnSpc>
              <a:buClrTx/>
              <a:buSzTx/>
              <a:buNone/>
            </a:pPr>
            <a:r>
              <a:rPr lang="en-US" altLang="zh-CN" sz="1465" i="1" dirty="0">
                <a:solidFill>
                  <a:prstClr val="black"/>
                </a:solidFill>
                <a:latin typeface="+mn-ea"/>
              </a:rPr>
              <a:t>应届生求职首选目标企业性质</a:t>
            </a:r>
            <a:endParaRPr lang="en-US" altLang="zh-CN" sz="1465" i="1" dirty="0">
              <a:solidFill>
                <a:prstClr val="black"/>
              </a:solidFill>
              <a:latin typeface="+mn-ea"/>
            </a:endParaRP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765836" y="151392"/>
            <a:ext cx="557561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DF45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市场供需整体状况</a:t>
            </a:r>
            <a:r>
              <a:rPr lang="en-US" altLang="zh-CN" sz="2400" b="1" dirty="0">
                <a:solidFill>
                  <a:srgbClr val="DF45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rgbClr val="DF45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学生端</a:t>
            </a:r>
            <a:r>
              <a:rPr lang="en-US" altLang="zh-CN" sz="2400" b="1" dirty="0">
                <a:solidFill>
                  <a:srgbClr val="DF45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400" b="1" dirty="0">
              <a:solidFill>
                <a:srgbClr val="DF45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4171" y="937809"/>
            <a:ext cx="644853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学生端</a:t>
            </a:r>
            <a:r>
              <a:rPr lang="en-US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招聘网站是获取招聘信息的主要渠道</a:t>
            </a:r>
            <a:endParaRPr lang="zh-CN" altLang="en-US" sz="1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553325" y="2900680"/>
            <a:ext cx="4257040" cy="121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ts val="2200"/>
              </a:lnSpc>
              <a:buClrTx/>
              <a:buSzTx/>
              <a:buNone/>
            </a:pPr>
            <a:r>
              <a:rPr lang="en-US" altLang="zh-CN" sz="146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调研数据显示，74.8%的2024届毕业生表示</a:t>
            </a:r>
            <a:r>
              <a:rPr lang="en-US" altLang="zh-CN" sz="14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招聘网站是其获取招聘信息的主要渠道</a:t>
            </a:r>
            <a:r>
              <a:rPr lang="en-US" altLang="zh-CN" sz="146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，其次是</a:t>
            </a:r>
            <a:r>
              <a:rPr lang="en-US" altLang="zh-CN" sz="14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线上宣讲</a:t>
            </a:r>
            <a:r>
              <a:rPr lang="en-US" altLang="zh-CN" sz="146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（56.1%），</a:t>
            </a:r>
            <a:r>
              <a:rPr lang="en-US" altLang="zh-CN" sz="14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线下校招宣讲会/招聘会</a:t>
            </a:r>
            <a:r>
              <a:rPr lang="en-US" altLang="zh-CN" sz="146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（33.4%）排在第三位。</a:t>
            </a:r>
            <a:endParaRPr lang="en-US" altLang="zh-CN" sz="1465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955" y="1953895"/>
            <a:ext cx="6101080" cy="35521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409190" y="5285740"/>
            <a:ext cx="3268345" cy="3733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ts val="2200"/>
              </a:lnSpc>
              <a:buClrTx/>
              <a:buSzTx/>
              <a:buNone/>
            </a:pPr>
            <a:r>
              <a:rPr lang="en-US" altLang="zh-CN" sz="1465" i="1" dirty="0">
                <a:solidFill>
                  <a:prstClr val="black"/>
                </a:solidFill>
                <a:latin typeface="+mn-ea"/>
              </a:rPr>
              <a:t>应届生获取有效招聘信息渠道分布</a:t>
            </a:r>
            <a:endParaRPr lang="en-US" altLang="zh-CN" sz="1465" i="1" dirty="0">
              <a:solidFill>
                <a:prstClr val="black"/>
              </a:solidFill>
              <a:latin typeface="+mn-ea"/>
            </a:endParaRP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765836" y="151392"/>
            <a:ext cx="557561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DF45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市场供需整体状况</a:t>
            </a:r>
            <a:r>
              <a:rPr lang="en-US" altLang="zh-CN" sz="2400" b="1" dirty="0">
                <a:solidFill>
                  <a:srgbClr val="DF45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rgbClr val="DF45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学生端</a:t>
            </a:r>
            <a:r>
              <a:rPr lang="en-US" altLang="zh-CN" sz="2400" b="1" dirty="0">
                <a:solidFill>
                  <a:srgbClr val="DF45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400" b="1" dirty="0">
              <a:solidFill>
                <a:srgbClr val="DF45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4030" y="937895"/>
            <a:ext cx="106006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学生端</a:t>
            </a:r>
            <a:r>
              <a:rPr lang="en-US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对“薪酬福利”的关注程度下降，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对“行业发展前景”和“成长机会与发展空间”关注度有所增长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90030" y="2157730"/>
            <a:ext cx="4817745" cy="2804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影响应届生选择录用意向（offer）的关键因素</a:t>
            </a:r>
            <a:r>
              <a:rPr lang="zh-CN" altLang="en-US" sz="146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：“</a:t>
            </a:r>
            <a:r>
              <a:rPr lang="zh-CN" altLang="en-US" sz="1465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薪酬福利”、“行业发展前景”、“成长机会与发展空间”</a:t>
            </a:r>
            <a:r>
              <a:rPr lang="zh-CN" altLang="en-US" sz="146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依然是2024届应届生求职时最为看重的因素。</a:t>
            </a:r>
            <a:endParaRPr lang="zh-CN" altLang="en-US" sz="1465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当前经济环境不佳，毕业生数量创历史新高，就业难度增大的局面下，应届生对择业考量更为现实：与2023年相比，应届生对“薪酬福利”的关注程度明显下降，对</a:t>
            </a:r>
            <a:r>
              <a:rPr lang="zh-CN" altLang="en-US" sz="1465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4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行业发展前景”和“成长机会与发展空间”</a:t>
            </a:r>
            <a:r>
              <a:rPr lang="zh-CN" altLang="en-US" sz="146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关注度则较2023届有所增长。</a:t>
            </a:r>
            <a:endParaRPr lang="zh-CN" altLang="en-US" sz="1465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5470" y="1463040"/>
            <a:ext cx="5425440" cy="42481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765935" y="5682615"/>
            <a:ext cx="4330065" cy="3733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ts val="2200"/>
              </a:lnSpc>
              <a:buClrTx/>
              <a:buSzTx/>
              <a:buNone/>
            </a:pPr>
            <a:r>
              <a:rPr lang="en-US" altLang="zh-CN" sz="1465" i="1" dirty="0">
                <a:solidFill>
                  <a:prstClr val="black"/>
                </a:solidFill>
                <a:latin typeface="+mn-ea"/>
              </a:rPr>
              <a:t>影响应届生选择录用意向（OFFER）的关键因素</a:t>
            </a:r>
            <a:endParaRPr lang="en-US" altLang="zh-CN" sz="1465" i="1" dirty="0">
              <a:solidFill>
                <a:prstClr val="black"/>
              </a:solidFill>
              <a:latin typeface="+mn-ea"/>
            </a:endParaRP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765836" y="151392"/>
            <a:ext cx="557561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DF45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市场供需整体状况</a:t>
            </a:r>
            <a:r>
              <a:rPr lang="en-US" altLang="zh-CN" sz="2400" b="1" dirty="0">
                <a:solidFill>
                  <a:srgbClr val="DF45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rgbClr val="DF45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企业端</a:t>
            </a:r>
            <a:endParaRPr lang="zh-CN" altLang="en-US" sz="2400" b="1" dirty="0">
              <a:solidFill>
                <a:srgbClr val="DF45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4030" y="937895"/>
            <a:ext cx="88620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企业端</a:t>
            </a:r>
            <a:r>
              <a:rPr lang="en-US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入职3个月内离职比例位于高位；企业成长机会和空间有限是离职主要原因</a:t>
            </a:r>
            <a:endParaRPr lang="zh-CN" altLang="en-US" sz="1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828790" y="1894840"/>
            <a:ext cx="485140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调研数据显示，企业成长机会和空间有限（67.4%）、目前工作内容与自身职业规划或兴趣不符（63.2%）、企业薪酬福利缺乏竞争力（61.8%）依然是202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届应届生离职的主要原因。</a:t>
            </a:r>
            <a:endParaRPr 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与2022届相比，2023届应届生离职原因的排行发生了明显变化，薪酬福利缺乏竞争力的比例由第一位降至第三位，“</a:t>
            </a:r>
            <a:r>
              <a:rPr 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企业中成长机会和空间有限”</a:t>
            </a:r>
            <a:r>
              <a:rPr lang="zh-CN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成为应届生离职的首要原因。</a:t>
            </a:r>
            <a:endParaRPr lang="zh-CN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65935" y="5565140"/>
            <a:ext cx="4330065" cy="3733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ts val="2200"/>
              </a:lnSpc>
              <a:buClrTx/>
              <a:buSzTx/>
              <a:buNone/>
            </a:pPr>
            <a:r>
              <a:rPr lang="en-US" altLang="zh-CN" sz="1465" i="1" dirty="0">
                <a:solidFill>
                  <a:prstClr val="black"/>
                </a:solidFill>
                <a:latin typeface="+mn-ea"/>
              </a:rPr>
              <a:t>应届生离职时间及离职原因分析</a:t>
            </a:r>
            <a:endParaRPr lang="en-US" altLang="zh-CN" sz="1465" i="1" dirty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6775" y="1866265"/>
            <a:ext cx="4924425" cy="351726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tags/tag1.xml><?xml version="1.0" encoding="utf-8"?>
<p:tagLst xmlns:p="http://schemas.openxmlformats.org/presentationml/2006/main">
  <p:tag name="KSO_WM_UNIT_TABLE_BEAUTIFY" val="smartTable{2acb5d10-3e9b-4e50-acfc-a448ad2bba1f}"/>
  <p:tag name="TABLE_ENDDRAG_ORIGIN_RECT" val="641*259"/>
  <p:tag name="TABLE_ENDDRAG_RECT" val="77*132*641*259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TABLE_BEAUTIFY" val="smartTable{ec7ac327-1fea-438a-9423-589340cca9f5}"/>
  <p:tag name="TABLE_ENDDRAG_ORIGIN_RECT" val="723*136"/>
  <p:tag name="TABLE_ENDDRAG_RECT" val="52*101*723*136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PLACING_PICTURE_USER_VIEWPORT" val="{&quot;height&quot;:4790,&quot;width&quot;:9570}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TABLE_BEAUTIFY" val="smartTable{bfca61b5-10a8-4cf5-9fb5-f539e4753b56}"/>
  <p:tag name="TABLE_ENDDRAG_ORIGIN_RECT" val="743*243"/>
  <p:tag name="TABLE_ENDDRAG_RECT" val="57*224*744*243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ISPRING_FIRST_PUBLISH" val="1"/>
  <p:tag name="ISPRING_PRESENTATION_TITLE" val="8"/>
  <p:tag name="COMMONDATA" val="eyJoZGlkIjoiNzAwNGUxMGQxMjFmYWQzOWU1MWYyMDMwNDZlYzJjN2UifQ=="/>
  <p:tag name="KSO_WPP_MARK_KEY" val="2cb90c35-422f-4886-a804-7a0a7ef8319f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4509</Words>
  <Application>WPS 演示</Application>
  <PresentationFormat>宽屏</PresentationFormat>
  <Paragraphs>631</Paragraphs>
  <Slides>40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31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72" baseType="lpstr">
      <vt:lpstr>Arial</vt:lpstr>
      <vt:lpstr>宋体</vt:lpstr>
      <vt:lpstr>Wingdings</vt:lpstr>
      <vt:lpstr>微软雅黑</vt:lpstr>
      <vt:lpstr>Arial</vt:lpstr>
      <vt:lpstr>微软雅黑 Light</vt:lpstr>
      <vt:lpstr>Segoe UI Light</vt:lpstr>
      <vt:lpstr>阿里巴巴普惠体 Light</vt:lpstr>
      <vt:lpstr>Avenir Black Oblique</vt:lpstr>
      <vt:lpstr>DejaVu Math TeX Gyre</vt:lpstr>
      <vt:lpstr>腾讯体 W7</vt:lpstr>
      <vt:lpstr>Agency FB</vt:lpstr>
      <vt:lpstr>优设标题黑</vt:lpstr>
      <vt:lpstr>阿里巴巴普惠体 Medium</vt:lpstr>
      <vt:lpstr>Calibri</vt:lpstr>
      <vt:lpstr>庞门正道标题体</vt:lpstr>
      <vt:lpstr>Wingdings</vt:lpstr>
      <vt:lpstr>等线 Light</vt:lpstr>
      <vt:lpstr>Arial Unicode MS</vt:lpstr>
      <vt:lpstr>等线</vt:lpstr>
      <vt:lpstr>阿里巴巴普惠体</vt:lpstr>
      <vt:lpstr>Arimo</vt:lpstr>
      <vt:lpstr>阿里巴巴普惠体 Bold</vt:lpstr>
      <vt:lpstr>思源黑体 2</vt:lpstr>
      <vt:lpstr>黑体</vt:lpstr>
      <vt:lpstr>思源黑体 2 Bold</vt:lpstr>
      <vt:lpstr>210 네버랜드</vt:lpstr>
      <vt:lpstr>Segoe Print</vt:lpstr>
      <vt:lpstr>Malgun Gothic</vt:lpstr>
      <vt:lpstr>Calibri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</dc:title>
  <dc:creator>刘士微</dc:creator>
  <cp:lastModifiedBy>李蒙蒙</cp:lastModifiedBy>
  <cp:revision>9</cp:revision>
  <dcterms:created xsi:type="dcterms:W3CDTF">2023-10-09T06:04:00Z</dcterms:created>
  <dcterms:modified xsi:type="dcterms:W3CDTF">2023-10-11T06:50:59Z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3EAF2AD20424440D83F33789053430DA</vt:lpwstr>
  </property>
</Properties>
</file>